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8"/>
  </p:notesMasterIdLst>
  <p:sldIdLst>
    <p:sldId id="256" r:id="rId2"/>
    <p:sldId id="268" r:id="rId3"/>
    <p:sldId id="283" r:id="rId4"/>
    <p:sldId id="285" r:id="rId5"/>
    <p:sldId id="284" r:id="rId6"/>
    <p:sldId id="286" r:id="rId7"/>
    <p:sldId id="287" r:id="rId8"/>
    <p:sldId id="290" r:id="rId9"/>
    <p:sldId id="272" r:id="rId10"/>
    <p:sldId id="274" r:id="rId11"/>
    <p:sldId id="260" r:id="rId12"/>
    <p:sldId id="280" r:id="rId13"/>
    <p:sldId id="289" r:id="rId14"/>
    <p:sldId id="282" r:id="rId15"/>
    <p:sldId id="288" r:id="rId16"/>
    <p:sldId id="29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6" autoAdjust="0"/>
    <p:restoredTop sz="77126" autoAdjust="0"/>
  </p:normalViewPr>
  <p:slideViewPr>
    <p:cSldViewPr>
      <p:cViewPr>
        <p:scale>
          <a:sx n="54" d="100"/>
          <a:sy n="54" d="100"/>
        </p:scale>
        <p:origin x="-1282" y="8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p:scale>
          <a:sx n="66" d="100"/>
          <a:sy n="66" d="100"/>
        </p:scale>
        <p:origin x="-1973" y="37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CFB040-DEC7-45C4-8B2D-1D9ADE6540F2}" type="datetimeFigureOut">
              <a:rPr lang="en-GB" smtClean="0"/>
              <a:pPr/>
              <a:t>22/04/2016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6F9D55-BEBE-4178-A114-BA7DBCA460E1}" type="slidenum">
              <a:rPr lang="en-GB" smtClean="0"/>
              <a:pPr/>
              <a:t>‹#›</a:t>
            </a:fld>
            <a:endParaRPr lang="en-GB"/>
          </a:p>
        </p:txBody>
      </p:sp>
    </p:spTree>
    <p:extLst>
      <p:ext uri="{BB962C8B-B14F-4D97-AF65-F5344CB8AC3E}">
        <p14:creationId xmlns:p14="http://schemas.microsoft.com/office/powerpoint/2010/main" val="621555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Rotary Business Partnership is designed to enable the business community fulfil Corporate Social Responsibility objectives by engaging in projects benefitting the local community. Rotary acts as a facilitator having local knowledge and able to provide guidance and mentoring services. It will also enable clubs to identify prospective new members from the working age groups whilst alongside volunteers. </a:t>
            </a:r>
          </a:p>
          <a:p>
            <a:endParaRPr lang="en-GB" dirty="0"/>
          </a:p>
        </p:txBody>
      </p:sp>
      <p:sp>
        <p:nvSpPr>
          <p:cNvPr id="4" name="Slide Number Placeholder 3"/>
          <p:cNvSpPr>
            <a:spLocks noGrp="1"/>
          </p:cNvSpPr>
          <p:nvPr>
            <p:ph type="sldNum" sz="quarter" idx="10"/>
          </p:nvPr>
        </p:nvSpPr>
        <p:spPr/>
        <p:txBody>
          <a:bodyPr/>
          <a:lstStyle/>
          <a:p>
            <a:fld id="{BE6F9D55-BEBE-4178-A114-BA7DBCA460E1}" type="slidenum">
              <a:rPr lang="en-GB" smtClean="0"/>
              <a:pPr/>
              <a:t>1</a:t>
            </a:fld>
            <a:endParaRPr lang="en-GB"/>
          </a:p>
        </p:txBody>
      </p:sp>
    </p:spTree>
    <p:extLst>
      <p:ext uri="{BB962C8B-B14F-4D97-AF65-F5344CB8AC3E}">
        <p14:creationId xmlns:p14="http://schemas.microsoft.com/office/powerpoint/2010/main" val="30233559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slide lists a whole series of short phrases that can be applied to the benefits of joining Rotary and I am sure you can think</a:t>
            </a:r>
            <a:r>
              <a:rPr lang="en-GB" baseline="0" dirty="0" smtClean="0"/>
              <a:t> of some yourselves. If you move forward with the BP make sure you engage with the teachers and volunteers and use these sorts of words to show how they can benefit from becoming a member. </a:t>
            </a:r>
            <a:endParaRPr lang="en-GB" dirty="0"/>
          </a:p>
        </p:txBody>
      </p:sp>
      <p:sp>
        <p:nvSpPr>
          <p:cNvPr id="4" name="Slide Number Placeholder 3"/>
          <p:cNvSpPr>
            <a:spLocks noGrp="1"/>
          </p:cNvSpPr>
          <p:nvPr>
            <p:ph type="sldNum" sz="quarter" idx="10"/>
          </p:nvPr>
        </p:nvSpPr>
        <p:spPr/>
        <p:txBody>
          <a:bodyPr/>
          <a:lstStyle/>
          <a:p>
            <a:fld id="{BE6F9D55-BEBE-4178-A114-BA7DBCA460E1}" type="slidenum">
              <a:rPr lang="en-GB" smtClean="0"/>
              <a:pPr/>
              <a:t>10</a:t>
            </a:fld>
            <a:endParaRPr lang="en-GB"/>
          </a:p>
        </p:txBody>
      </p:sp>
    </p:spTree>
    <p:extLst>
      <p:ext uri="{BB962C8B-B14F-4D97-AF65-F5344CB8AC3E}">
        <p14:creationId xmlns:p14="http://schemas.microsoft.com/office/powerpoint/2010/main" val="2662330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Hopefully you will  now be able to recognise that this is a genuine win-win opportunity. The business community will be able to meet CSR objectives without the problem of finding suitable projects. Local community projects will be completed and for Rotary this enables a club to show its value in the community and be able to recruit from the right age groups.  </a:t>
            </a:r>
            <a:endParaRPr lang="en-GB" dirty="0"/>
          </a:p>
        </p:txBody>
      </p:sp>
      <p:sp>
        <p:nvSpPr>
          <p:cNvPr id="4" name="Slide Number Placeholder 3"/>
          <p:cNvSpPr>
            <a:spLocks noGrp="1"/>
          </p:cNvSpPr>
          <p:nvPr>
            <p:ph type="sldNum" sz="quarter" idx="10"/>
          </p:nvPr>
        </p:nvSpPr>
        <p:spPr/>
        <p:txBody>
          <a:bodyPr/>
          <a:lstStyle/>
          <a:p>
            <a:fld id="{BE6F9D55-BEBE-4178-A114-BA7DBCA460E1}" type="slidenum">
              <a:rPr lang="en-GB" smtClean="0"/>
              <a:pPr/>
              <a:t>11</a:t>
            </a:fld>
            <a:endParaRPr lang="en-GB"/>
          </a:p>
        </p:txBody>
      </p:sp>
    </p:spTree>
    <p:extLst>
      <p:ext uri="{BB962C8B-B14F-4D97-AF65-F5344CB8AC3E}">
        <p14:creationId xmlns:p14="http://schemas.microsoft.com/office/powerpoint/2010/main" val="7504216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Teachers</a:t>
            </a:r>
            <a:r>
              <a:rPr lang="en-GB" baseline="0" dirty="0" smtClean="0"/>
              <a:t> are ideally candidates as they have social consciences and if we can engage more with the business community we know will find more people like you and I. The new membership opportunities provide real scope for recruiting from the working age group who keep telling us they do not have spare time for social gatherings but will find the time do something constructive for their schools and local communities.  </a:t>
            </a:r>
            <a:endParaRPr lang="en-GB" dirty="0"/>
          </a:p>
        </p:txBody>
      </p:sp>
      <p:sp>
        <p:nvSpPr>
          <p:cNvPr id="4" name="Slide Number Placeholder 3"/>
          <p:cNvSpPr>
            <a:spLocks noGrp="1"/>
          </p:cNvSpPr>
          <p:nvPr>
            <p:ph type="sldNum" sz="quarter" idx="10"/>
          </p:nvPr>
        </p:nvSpPr>
        <p:spPr/>
        <p:txBody>
          <a:bodyPr/>
          <a:lstStyle/>
          <a:p>
            <a:fld id="{BE6F9D55-BEBE-4178-A114-BA7DBCA460E1}" type="slidenum">
              <a:rPr lang="en-GB" smtClean="0"/>
              <a:pPr/>
              <a:t>12</a:t>
            </a:fld>
            <a:endParaRPr lang="en-GB"/>
          </a:p>
        </p:txBody>
      </p:sp>
    </p:spTree>
    <p:extLst>
      <p:ext uri="{BB962C8B-B14F-4D97-AF65-F5344CB8AC3E}">
        <p14:creationId xmlns:p14="http://schemas.microsoft.com/office/powerpoint/2010/main" val="7504216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This and all BP initiatives are of real value to building strong bonds in a club as it touches on membership, marketing, PR community, vocational and if you are a member of a project based club it is absolutely ideal. This is real joined up Rotary in action.  </a:t>
            </a:r>
            <a:endParaRPr lang="en-GB" dirty="0"/>
          </a:p>
        </p:txBody>
      </p:sp>
      <p:sp>
        <p:nvSpPr>
          <p:cNvPr id="4" name="Slide Number Placeholder 3"/>
          <p:cNvSpPr>
            <a:spLocks noGrp="1"/>
          </p:cNvSpPr>
          <p:nvPr>
            <p:ph type="sldNum" sz="quarter" idx="10"/>
          </p:nvPr>
        </p:nvSpPr>
        <p:spPr/>
        <p:txBody>
          <a:bodyPr/>
          <a:lstStyle/>
          <a:p>
            <a:fld id="{BE6F9D55-BEBE-4178-A114-BA7DBCA460E1}" type="slidenum">
              <a:rPr lang="en-GB" smtClean="0"/>
              <a:pPr/>
              <a:t>13</a:t>
            </a:fld>
            <a:endParaRPr lang="en-GB"/>
          </a:p>
        </p:txBody>
      </p:sp>
    </p:spTree>
    <p:extLst>
      <p:ext uri="{BB962C8B-B14F-4D97-AF65-F5344CB8AC3E}">
        <p14:creationId xmlns:p14="http://schemas.microsoft.com/office/powerpoint/2010/main" val="7504216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hope this has stirred your imagination and if so please contact myself or one of BP team who are in the District Directory. Register your interest and will follow this up. You can go ahead and speak to local schools and gauge their interest. You can also</a:t>
            </a:r>
            <a:r>
              <a:rPr lang="en-GB" baseline="0" dirty="0" smtClean="0"/>
              <a:t> consider potential business partners and with eco-bottle greenhouse project you are looking for  small which could come a couple of local shops or businesses such as accountants. SME’s are a potential source and if you do have some larger businesses that you would like to engage with then this is a nice small project for them to get started with. </a:t>
            </a:r>
            <a:r>
              <a:rPr lang="en-GB" dirty="0" smtClean="0"/>
              <a:t> </a:t>
            </a:r>
            <a:endParaRPr lang="en-GB" dirty="0"/>
          </a:p>
        </p:txBody>
      </p:sp>
      <p:sp>
        <p:nvSpPr>
          <p:cNvPr id="4" name="Slide Number Placeholder 3"/>
          <p:cNvSpPr>
            <a:spLocks noGrp="1"/>
          </p:cNvSpPr>
          <p:nvPr>
            <p:ph type="sldNum" sz="quarter" idx="10"/>
          </p:nvPr>
        </p:nvSpPr>
        <p:spPr/>
        <p:txBody>
          <a:bodyPr/>
          <a:lstStyle/>
          <a:p>
            <a:fld id="{BE6F9D55-BEBE-4178-A114-BA7DBCA460E1}" type="slidenum">
              <a:rPr lang="en-GB" smtClean="0"/>
              <a:pPr/>
              <a:t>14</a:t>
            </a:fld>
            <a:endParaRPr lang="en-GB"/>
          </a:p>
        </p:txBody>
      </p:sp>
    </p:spTree>
    <p:extLst>
      <p:ext uri="{BB962C8B-B14F-4D97-AF65-F5344CB8AC3E}">
        <p14:creationId xmlns:p14="http://schemas.microsoft.com/office/powerpoint/2010/main" val="7504216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a:t>
            </a:r>
            <a:r>
              <a:rPr lang="en-GB" dirty="0" smtClean="0"/>
              <a:t>Business Partnership has been created by experienced Rotarian’s who have taken a professional approach to an opportunity which engages with the business community. It is important to maintain that professional approach  as mistakes can be very costly. Please use the BP team to help </a:t>
            </a:r>
            <a:r>
              <a:rPr lang="en-GB" dirty="0"/>
              <a:t>y</a:t>
            </a:r>
            <a:r>
              <a:rPr lang="en-GB" dirty="0" smtClean="0"/>
              <a:t>ou get started. We will undertake the initial presentations to companies, help scope potential projects, offer guidance throughout the project and ensure that items such as Health and Safety, insurance, Risk Assessments, acceptance criteria and highlight the other small details that come with experience. We have recently established additional funding links. We want your club to experience the same feel good factor that the early pioneers have already </a:t>
            </a:r>
            <a:r>
              <a:rPr lang="en-GB" dirty="0" err="1" smtClean="0"/>
              <a:t>fealt</a:t>
            </a:r>
            <a:r>
              <a:rPr lang="en-GB" dirty="0" smtClean="0"/>
              <a:t>.    </a:t>
            </a:r>
            <a:endParaRPr lang="en-GB" dirty="0"/>
          </a:p>
        </p:txBody>
      </p:sp>
      <p:sp>
        <p:nvSpPr>
          <p:cNvPr id="4" name="Slide Number Placeholder 3"/>
          <p:cNvSpPr>
            <a:spLocks noGrp="1"/>
          </p:cNvSpPr>
          <p:nvPr>
            <p:ph type="sldNum" sz="quarter" idx="10"/>
          </p:nvPr>
        </p:nvSpPr>
        <p:spPr/>
        <p:txBody>
          <a:bodyPr/>
          <a:lstStyle/>
          <a:p>
            <a:fld id="{BE6F9D55-BEBE-4178-A114-BA7DBCA460E1}" type="slidenum">
              <a:rPr lang="en-GB" smtClean="0"/>
              <a:pPr/>
              <a:t>15</a:t>
            </a:fld>
            <a:endParaRPr lang="en-GB"/>
          </a:p>
        </p:txBody>
      </p:sp>
    </p:spTree>
    <p:extLst>
      <p:ext uri="{BB962C8B-B14F-4D97-AF65-F5344CB8AC3E}">
        <p14:creationId xmlns:p14="http://schemas.microsoft.com/office/powerpoint/2010/main" val="7504216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Visit the BPI</a:t>
            </a:r>
            <a:r>
              <a:rPr lang="en-GB" baseline="0" dirty="0" smtClean="0"/>
              <a:t> face book page for more information and to join this very successful initiative </a:t>
            </a:r>
            <a:endParaRPr lang="en-GB" dirty="0"/>
          </a:p>
        </p:txBody>
      </p:sp>
      <p:sp>
        <p:nvSpPr>
          <p:cNvPr id="4" name="Slide Number Placeholder 3"/>
          <p:cNvSpPr>
            <a:spLocks noGrp="1"/>
          </p:cNvSpPr>
          <p:nvPr>
            <p:ph type="sldNum" sz="quarter" idx="10"/>
          </p:nvPr>
        </p:nvSpPr>
        <p:spPr/>
        <p:txBody>
          <a:bodyPr/>
          <a:lstStyle/>
          <a:p>
            <a:fld id="{BE6F9D55-BEBE-4178-A114-BA7DBCA460E1}" type="slidenum">
              <a:rPr lang="en-GB" smtClean="0"/>
              <a:pPr/>
              <a:t>16</a:t>
            </a:fld>
            <a:endParaRPr lang="en-GB"/>
          </a:p>
        </p:txBody>
      </p:sp>
    </p:spTree>
    <p:extLst>
      <p:ext uri="{BB962C8B-B14F-4D97-AF65-F5344CB8AC3E}">
        <p14:creationId xmlns:p14="http://schemas.microsoft.com/office/powerpoint/2010/main" val="750421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a:t>
            </a:r>
            <a:r>
              <a:rPr lang="en-GB" baseline="0" dirty="0" smtClean="0"/>
              <a:t> continue to look for innovative ways to encourage clubs to raise Rotary’s profile, forge closer links with the business community to identify prospective new members from the working age group and to deliver meaningful help to the local community. We are launching a new initiative today that we are confident clubs will find attractive as it is focused on schools and the promotion of ecology projects which they are finding increasingly difficult to fund and create.   </a:t>
            </a:r>
            <a:endParaRPr lang="en-GB" dirty="0"/>
          </a:p>
        </p:txBody>
      </p:sp>
      <p:sp>
        <p:nvSpPr>
          <p:cNvPr id="4" name="Slide Number Placeholder 3"/>
          <p:cNvSpPr>
            <a:spLocks noGrp="1"/>
          </p:cNvSpPr>
          <p:nvPr>
            <p:ph type="sldNum" sz="quarter" idx="10"/>
          </p:nvPr>
        </p:nvSpPr>
        <p:spPr/>
        <p:txBody>
          <a:bodyPr/>
          <a:lstStyle/>
          <a:p>
            <a:fld id="{BE6F9D55-BEBE-4178-A114-BA7DBCA460E1}" type="slidenum">
              <a:rPr lang="en-GB" smtClean="0"/>
              <a:pPr/>
              <a:t>2</a:t>
            </a:fld>
            <a:endParaRPr lang="en-GB"/>
          </a:p>
        </p:txBody>
      </p:sp>
    </p:spTree>
    <p:extLst>
      <p:ext uri="{BB962C8B-B14F-4D97-AF65-F5344CB8AC3E}">
        <p14:creationId xmlns:p14="http://schemas.microsoft.com/office/powerpoint/2010/main" val="3318808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have already done some research and schools are</a:t>
            </a:r>
            <a:r>
              <a:rPr lang="en-GB" baseline="0" dirty="0" smtClean="0"/>
              <a:t> keen to educate pupils on the environment and food. The BP has always been about helping the business community fulfil CSR objectives. Every Rotarian should be aware that falling membership is a major concern and a threat to our existence. The BP is realistic way of showing Rotary in action and opening channels to prospective new members.</a:t>
            </a:r>
            <a:endParaRPr lang="en-GB" dirty="0"/>
          </a:p>
        </p:txBody>
      </p:sp>
      <p:sp>
        <p:nvSpPr>
          <p:cNvPr id="4" name="Slide Number Placeholder 3"/>
          <p:cNvSpPr>
            <a:spLocks noGrp="1"/>
          </p:cNvSpPr>
          <p:nvPr>
            <p:ph type="sldNum" sz="quarter" idx="10"/>
          </p:nvPr>
        </p:nvSpPr>
        <p:spPr/>
        <p:txBody>
          <a:bodyPr/>
          <a:lstStyle/>
          <a:p>
            <a:fld id="{BE6F9D55-BEBE-4178-A114-BA7DBCA460E1}" type="slidenum">
              <a:rPr lang="en-GB" smtClean="0"/>
              <a:pPr/>
              <a:t>3</a:t>
            </a:fld>
            <a:endParaRPr lang="en-GB"/>
          </a:p>
        </p:txBody>
      </p:sp>
    </p:spTree>
    <p:extLst>
      <p:ext uri="{BB962C8B-B14F-4D97-AF65-F5344CB8AC3E}">
        <p14:creationId xmlns:p14="http://schemas.microsoft.com/office/powerpoint/2010/main" val="3318808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Our new initiative is very simple. Build eco-bottle</a:t>
            </a:r>
            <a:r>
              <a:rPr lang="en-GB" baseline="0" dirty="0" smtClean="0"/>
              <a:t> greenhouses for schools.</a:t>
            </a:r>
            <a:r>
              <a:rPr lang="en-GB" dirty="0" smtClean="0"/>
              <a:t> </a:t>
            </a:r>
            <a:endParaRPr lang="en-GB" dirty="0"/>
          </a:p>
        </p:txBody>
      </p:sp>
      <p:sp>
        <p:nvSpPr>
          <p:cNvPr id="4" name="Slide Number Placeholder 3"/>
          <p:cNvSpPr>
            <a:spLocks noGrp="1"/>
          </p:cNvSpPr>
          <p:nvPr>
            <p:ph type="sldNum" sz="quarter" idx="10"/>
          </p:nvPr>
        </p:nvSpPr>
        <p:spPr/>
        <p:txBody>
          <a:bodyPr/>
          <a:lstStyle/>
          <a:p>
            <a:fld id="{BE6F9D55-BEBE-4178-A114-BA7DBCA460E1}" type="slidenum">
              <a:rPr lang="en-GB" smtClean="0"/>
              <a:pPr/>
              <a:t>4</a:t>
            </a:fld>
            <a:endParaRPr lang="en-GB"/>
          </a:p>
        </p:txBody>
      </p:sp>
    </p:spTree>
    <p:extLst>
      <p:ext uri="{BB962C8B-B14F-4D97-AF65-F5344CB8AC3E}">
        <p14:creationId xmlns:p14="http://schemas.microsoft.com/office/powerpoint/2010/main" val="3318808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It ticks so many boxes for schools.</a:t>
            </a:r>
            <a:r>
              <a:rPr lang="en-GB" baseline="0" dirty="0" smtClean="0"/>
              <a:t> Pupils will be expected to collect plastic bottles and learn about recycling. They can get involved with simple aspects of the construction. There is a strong drive to show where our food comes from and this includes growing their own. We have built the pilot greenhouse at a Wollaton school and the business partner, who was Waitrose, have offered to help them by holding a summer fare and allowing them to sell the food they have grown. Rotary created that relationship. </a:t>
            </a:r>
            <a:endParaRPr lang="en-GB" dirty="0"/>
          </a:p>
        </p:txBody>
      </p:sp>
      <p:sp>
        <p:nvSpPr>
          <p:cNvPr id="4" name="Slide Number Placeholder 3"/>
          <p:cNvSpPr>
            <a:spLocks noGrp="1"/>
          </p:cNvSpPr>
          <p:nvPr>
            <p:ph type="sldNum" sz="quarter" idx="10"/>
          </p:nvPr>
        </p:nvSpPr>
        <p:spPr/>
        <p:txBody>
          <a:bodyPr/>
          <a:lstStyle/>
          <a:p>
            <a:fld id="{BE6F9D55-BEBE-4178-A114-BA7DBCA460E1}" type="slidenum">
              <a:rPr lang="en-GB" smtClean="0"/>
              <a:pPr/>
              <a:t>5</a:t>
            </a:fld>
            <a:endParaRPr lang="en-GB"/>
          </a:p>
        </p:txBody>
      </p:sp>
    </p:spTree>
    <p:extLst>
      <p:ext uri="{BB962C8B-B14F-4D97-AF65-F5344CB8AC3E}">
        <p14:creationId xmlns:p14="http://schemas.microsoft.com/office/powerpoint/2010/main" val="33188088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do not believe there</a:t>
            </a:r>
            <a:r>
              <a:rPr lang="en-GB" baseline="0" dirty="0" smtClean="0"/>
              <a:t> can be many easier projects for a club to cut their BP teeth on. The project only requires 4 volunteers from the business community for a maximum of 2 days to build the greenhouse. The cost is around £300 to purchase a greenhouse kit and we are looking to source them at a lower price. Most Rotary clubs have some links with local schools but if not it is an easy sell, particularly to the Primary Schools, and will help to establish goods links. </a:t>
            </a:r>
            <a:endParaRPr lang="en-GB" dirty="0"/>
          </a:p>
        </p:txBody>
      </p:sp>
      <p:sp>
        <p:nvSpPr>
          <p:cNvPr id="4" name="Slide Number Placeholder 3"/>
          <p:cNvSpPr>
            <a:spLocks noGrp="1"/>
          </p:cNvSpPr>
          <p:nvPr>
            <p:ph type="sldNum" sz="quarter" idx="10"/>
          </p:nvPr>
        </p:nvSpPr>
        <p:spPr/>
        <p:txBody>
          <a:bodyPr/>
          <a:lstStyle/>
          <a:p>
            <a:fld id="{BE6F9D55-BEBE-4178-A114-BA7DBCA460E1}" type="slidenum">
              <a:rPr lang="en-GB" smtClean="0"/>
              <a:pPr/>
              <a:t>6</a:t>
            </a:fld>
            <a:endParaRPr lang="en-GB"/>
          </a:p>
        </p:txBody>
      </p:sp>
    </p:spTree>
    <p:extLst>
      <p:ext uri="{BB962C8B-B14F-4D97-AF65-F5344CB8AC3E}">
        <p14:creationId xmlns:p14="http://schemas.microsoft.com/office/powerpoint/2010/main" val="33188088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 our experience schools have an eco champion on the teaching staff and they want to grow the facilities in their schools. They see the eco-bottle</a:t>
            </a:r>
            <a:r>
              <a:rPr lang="en-GB" baseline="0" dirty="0" smtClean="0"/>
              <a:t> greenhouse as an ideal starting point.</a:t>
            </a:r>
            <a:endParaRPr lang="en-GB" dirty="0"/>
          </a:p>
        </p:txBody>
      </p:sp>
      <p:sp>
        <p:nvSpPr>
          <p:cNvPr id="4" name="Slide Number Placeholder 3"/>
          <p:cNvSpPr>
            <a:spLocks noGrp="1"/>
          </p:cNvSpPr>
          <p:nvPr>
            <p:ph type="sldNum" sz="quarter" idx="10"/>
          </p:nvPr>
        </p:nvSpPr>
        <p:spPr/>
        <p:txBody>
          <a:bodyPr/>
          <a:lstStyle/>
          <a:p>
            <a:fld id="{BE6F9D55-BEBE-4178-A114-BA7DBCA460E1}" type="slidenum">
              <a:rPr lang="en-GB" smtClean="0"/>
              <a:pPr/>
              <a:t>7</a:t>
            </a:fld>
            <a:endParaRPr lang="en-GB"/>
          </a:p>
        </p:txBody>
      </p:sp>
    </p:spTree>
    <p:extLst>
      <p:ext uri="{BB962C8B-B14F-4D97-AF65-F5344CB8AC3E}">
        <p14:creationId xmlns:p14="http://schemas.microsoft.com/office/powerpoint/2010/main" val="33188088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have</a:t>
            </a:r>
            <a:r>
              <a:rPr lang="en-GB" baseline="0" dirty="0" smtClean="0"/>
              <a:t> been very encouraged by teachers positive comments about Rotary. This extends to becoming members for the good of promoting their eco and other project ambitions. They cannot afford the time for meetings and Rotary formalities. They just want to get on with doing things. There is a strong network within the teaching profession and they see that Rotary could be a significant factor in helping their children’s education.</a:t>
            </a:r>
            <a:endParaRPr lang="en-GB" dirty="0"/>
          </a:p>
        </p:txBody>
      </p:sp>
      <p:sp>
        <p:nvSpPr>
          <p:cNvPr id="4" name="Slide Number Placeholder 3"/>
          <p:cNvSpPr>
            <a:spLocks noGrp="1"/>
          </p:cNvSpPr>
          <p:nvPr>
            <p:ph type="sldNum" sz="quarter" idx="10"/>
          </p:nvPr>
        </p:nvSpPr>
        <p:spPr/>
        <p:txBody>
          <a:bodyPr/>
          <a:lstStyle/>
          <a:p>
            <a:fld id="{BE6F9D55-BEBE-4178-A114-BA7DBCA460E1}" type="slidenum">
              <a:rPr lang="en-GB" smtClean="0"/>
              <a:pPr/>
              <a:t>8</a:t>
            </a:fld>
            <a:endParaRPr lang="en-GB"/>
          </a:p>
        </p:txBody>
      </p:sp>
    </p:spTree>
    <p:extLst>
      <p:ext uri="{BB962C8B-B14F-4D97-AF65-F5344CB8AC3E}">
        <p14:creationId xmlns:p14="http://schemas.microsoft.com/office/powerpoint/2010/main" val="33188088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just need to find the right solution to recruit them.</a:t>
            </a:r>
            <a:r>
              <a:rPr lang="en-GB" baseline="0" dirty="0" smtClean="0"/>
              <a:t> It seems viable for us to start Satellite clubs using a group of teachers from varying schools within a given area to form the nucleus of a new club. As members of a Satellite club they do not need to meet regularly, they can communicate by social media if they wish and they can just get on with identifying projects and seeing them through. Associate membership or forming e-clubs could also be considered and the District Membership team will help any club find the right solution. </a:t>
            </a:r>
            <a:endParaRPr lang="en-GB" dirty="0"/>
          </a:p>
        </p:txBody>
      </p:sp>
      <p:sp>
        <p:nvSpPr>
          <p:cNvPr id="4" name="Slide Number Placeholder 3"/>
          <p:cNvSpPr>
            <a:spLocks noGrp="1"/>
          </p:cNvSpPr>
          <p:nvPr>
            <p:ph type="sldNum" sz="quarter" idx="10"/>
          </p:nvPr>
        </p:nvSpPr>
        <p:spPr/>
        <p:txBody>
          <a:bodyPr/>
          <a:lstStyle/>
          <a:p>
            <a:fld id="{BE6F9D55-BEBE-4178-A114-BA7DBCA460E1}" type="slidenum">
              <a:rPr lang="en-GB" smtClean="0"/>
              <a:pPr/>
              <a:t>9</a:t>
            </a:fld>
            <a:endParaRPr lang="en-GB"/>
          </a:p>
        </p:txBody>
      </p:sp>
    </p:spTree>
    <p:extLst>
      <p:ext uri="{BB962C8B-B14F-4D97-AF65-F5344CB8AC3E}">
        <p14:creationId xmlns:p14="http://schemas.microsoft.com/office/powerpoint/2010/main" val="267595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ounded Rectangle 9"/>
          <p:cNvSpPr/>
          <p:nvPr/>
        </p:nvSpPr>
        <p:spPr>
          <a:xfrm rot="20707748">
            <a:off x="-617539" y="-652551"/>
            <a:ext cx="6664606" cy="3942692"/>
          </a:xfrm>
          <a:custGeom>
            <a:avLst/>
            <a:gdLst/>
            <a:ahLst/>
            <a:cxnLst/>
            <a:rect l="l" t="t" r="r" b="b"/>
            <a:pathLst>
              <a:path w="6664606" h="3942692">
                <a:moveTo>
                  <a:pt x="1046923" y="0"/>
                </a:moveTo>
                <a:lnTo>
                  <a:pt x="6664606" y="1491692"/>
                </a:lnTo>
                <a:lnTo>
                  <a:pt x="6664606" y="3860602"/>
                </a:lnTo>
                <a:cubicBezTo>
                  <a:pt x="6664606" y="3905939"/>
                  <a:pt x="6627853" y="3942692"/>
                  <a:pt x="6582516" y="3942692"/>
                </a:cubicBezTo>
                <a:lnTo>
                  <a:pt x="0" y="3942692"/>
                </a:lnTo>
                <a:close/>
              </a:path>
            </a:pathLst>
          </a:custGeom>
          <a:solidFill>
            <a:schemeClr val="bg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rot="20707748">
            <a:off x="6168153" y="-441831"/>
            <a:ext cx="3126510" cy="2426476"/>
          </a:xfrm>
          <a:custGeom>
            <a:avLst/>
            <a:gdLst/>
            <a:ahLst/>
            <a:cxnLst/>
            <a:rect l="l" t="t" r="r" b="b"/>
            <a:pathLst>
              <a:path w="3126510" h="2426476">
                <a:moveTo>
                  <a:pt x="0" y="0"/>
                </a:moveTo>
                <a:lnTo>
                  <a:pt x="3126510" y="830198"/>
                </a:lnTo>
                <a:lnTo>
                  <a:pt x="2702642" y="2426476"/>
                </a:lnTo>
                <a:lnTo>
                  <a:pt x="82091" y="2426476"/>
                </a:lnTo>
                <a:cubicBezTo>
                  <a:pt x="36754" y="2426475"/>
                  <a:pt x="1" y="2389722"/>
                  <a:pt x="1" y="2344385"/>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rot="20707748">
            <a:off x="7144098" y="2001564"/>
            <a:ext cx="2679455" cy="4946037"/>
          </a:xfrm>
          <a:custGeom>
            <a:avLst/>
            <a:gdLst/>
            <a:ahLst/>
            <a:cxnLst/>
            <a:rect l="l" t="t" r="r" b="b"/>
            <a:pathLst>
              <a:path w="2679455" h="4946037">
                <a:moveTo>
                  <a:pt x="2679455" y="0"/>
                </a:moveTo>
                <a:lnTo>
                  <a:pt x="1366108" y="4946037"/>
                </a:lnTo>
                <a:lnTo>
                  <a:pt x="0" y="4583288"/>
                </a:lnTo>
                <a:lnTo>
                  <a:pt x="0" y="82090"/>
                </a:lnTo>
                <a:cubicBezTo>
                  <a:pt x="0" y="36753"/>
                  <a:pt x="36753" y="0"/>
                  <a:pt x="82090" y="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rot="20707748">
            <a:off x="-205621" y="3323292"/>
            <a:ext cx="7378073" cy="4557796"/>
          </a:xfrm>
          <a:custGeom>
            <a:avLst/>
            <a:gdLst/>
            <a:ahLst/>
            <a:cxnLst/>
            <a:rect l="l" t="t" r="r" b="b"/>
            <a:pathLst>
              <a:path w="7378073" h="4557796">
                <a:moveTo>
                  <a:pt x="7327936" y="6451"/>
                </a:moveTo>
                <a:cubicBezTo>
                  <a:pt x="7357400" y="18913"/>
                  <a:pt x="7378073" y="48087"/>
                  <a:pt x="7378073" y="82090"/>
                </a:cubicBezTo>
                <a:lnTo>
                  <a:pt x="7378073" y="4557796"/>
                </a:lnTo>
                <a:lnTo>
                  <a:pt x="0" y="2598658"/>
                </a:lnTo>
                <a:lnTo>
                  <a:pt x="690034" y="0"/>
                </a:lnTo>
                <a:lnTo>
                  <a:pt x="7295983" y="0"/>
                </a:lnTo>
                <a:cubicBezTo>
                  <a:pt x="7307317" y="0"/>
                  <a:pt x="7318115" y="2297"/>
                  <a:pt x="7327936"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900000">
            <a:off x="547834" y="3632676"/>
            <a:ext cx="5985159" cy="1606102"/>
          </a:xfrm>
        </p:spPr>
        <p:txBody>
          <a:bodyPr>
            <a:normAutofit/>
          </a:bodyPr>
          <a:lstStyle>
            <a:lvl1pPr>
              <a:lnSpc>
                <a:spcPts val="6000"/>
              </a:lnSpc>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rot="-900000">
            <a:off x="2201145" y="5027230"/>
            <a:ext cx="4655297" cy="1128495"/>
          </a:xfrm>
        </p:spPr>
        <p:txBody>
          <a:bodyPr>
            <a:norm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900000">
            <a:off x="6741465" y="2313285"/>
            <a:ext cx="1524000" cy="365125"/>
          </a:xfrm>
        </p:spPr>
        <p:txBody>
          <a:bodyPr/>
          <a:lstStyle>
            <a:lvl1pPr algn="l">
              <a:defRPr sz="1800">
                <a:solidFill>
                  <a:schemeClr val="tx1"/>
                </a:solidFill>
              </a:defRPr>
            </a:lvl1pPr>
          </a:lstStyle>
          <a:p>
            <a:fld id="{393DE272-B1CB-4BEC-AAEA-8AD9EE3189C2}" type="datetimeFigureOut">
              <a:rPr lang="en-GB" smtClean="0"/>
              <a:pPr/>
              <a:t>22/04/2016</a:t>
            </a:fld>
            <a:endParaRPr lang="en-GB"/>
          </a:p>
        </p:txBody>
      </p:sp>
      <p:sp>
        <p:nvSpPr>
          <p:cNvPr id="5" name="Footer Placeholder 4"/>
          <p:cNvSpPr>
            <a:spLocks noGrp="1"/>
          </p:cNvSpPr>
          <p:nvPr>
            <p:ph type="ftr" sz="quarter" idx="11"/>
          </p:nvPr>
        </p:nvSpPr>
        <p:spPr>
          <a:xfrm rot="-900000">
            <a:off x="6551292" y="1528629"/>
            <a:ext cx="2465987" cy="365125"/>
          </a:xfrm>
        </p:spPr>
        <p:txBody>
          <a:bodyPr/>
          <a:lstStyle>
            <a:lvl1pPr>
              <a:defRPr>
                <a:solidFill>
                  <a:schemeClr val="tx1"/>
                </a:solidFill>
              </a:defRPr>
            </a:lvl1pPr>
          </a:lstStyle>
          <a:p>
            <a:endParaRPr lang="en-GB"/>
          </a:p>
        </p:txBody>
      </p:sp>
      <p:sp>
        <p:nvSpPr>
          <p:cNvPr id="6" name="Slide Number Placeholder 5"/>
          <p:cNvSpPr>
            <a:spLocks noGrp="1"/>
          </p:cNvSpPr>
          <p:nvPr>
            <p:ph type="sldNum" sz="quarter" idx="12"/>
          </p:nvPr>
        </p:nvSpPr>
        <p:spPr>
          <a:xfrm rot="-900000">
            <a:off x="6451719" y="1162062"/>
            <a:ext cx="2133600" cy="421038"/>
          </a:xfrm>
        </p:spPr>
        <p:txBody>
          <a:bodyPr anchor="ctr"/>
          <a:lstStyle>
            <a:lvl1pPr algn="l">
              <a:defRPr sz="2400">
                <a:solidFill>
                  <a:schemeClr val="tx1"/>
                </a:solidFill>
              </a:defRPr>
            </a:lvl1pPr>
          </a:lstStyle>
          <a:p>
            <a:fld id="{CDED5B11-2FCB-4476-BCE5-81FB000F9BFB}" type="slidenum">
              <a:rPr lang="en-GB" smtClean="0"/>
              <a:pPr/>
              <a:t>‹#›</a:t>
            </a:fld>
            <a:endParaRPr lang="en-GB"/>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2" name="Rounded Rectangle 11"/>
          <p:cNvSpPr/>
          <p:nvPr/>
        </p:nvSpPr>
        <p:spPr>
          <a:xfrm rot="20707748">
            <a:off x="-895918" y="-766298"/>
            <a:ext cx="8332816" cy="5894380"/>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64746" y="5089618"/>
            <a:ext cx="8528044" cy="2911464"/>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8533928" y="3839503"/>
            <a:ext cx="1011244" cy="2994350"/>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588490" y="-321837"/>
            <a:ext cx="1976541" cy="4072806"/>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3183882" y="4760430"/>
            <a:ext cx="5004753" cy="1299542"/>
          </a:xfrm>
        </p:spPr>
        <p:txBody>
          <a:bodyPr anchor="t"/>
          <a:lstStyle/>
          <a:p>
            <a:r>
              <a:rPr lang="en-US" smtClean="0"/>
              <a:t>Click to edit Master title style</a:t>
            </a:r>
            <a:endParaRPr lang="en-US"/>
          </a:p>
        </p:txBody>
      </p:sp>
      <p:sp>
        <p:nvSpPr>
          <p:cNvPr id="3" name="Vertical Text Placeholder 2"/>
          <p:cNvSpPr>
            <a:spLocks noGrp="1"/>
          </p:cNvSpPr>
          <p:nvPr>
            <p:ph type="body" orient="vert" idx="1"/>
          </p:nvPr>
        </p:nvSpPr>
        <p:spPr>
          <a:xfrm rot="-900000">
            <a:off x="781854" y="984581"/>
            <a:ext cx="6581279" cy="360475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900000">
            <a:off x="6996405" y="6238502"/>
            <a:ext cx="1524000" cy="365125"/>
          </a:xfrm>
        </p:spPr>
        <p:txBody>
          <a:bodyPr/>
          <a:lstStyle/>
          <a:p>
            <a:fld id="{393DE272-B1CB-4BEC-AAEA-8AD9EE3189C2}" type="datetimeFigureOut">
              <a:rPr lang="en-GB" smtClean="0"/>
              <a:pPr/>
              <a:t>22/04/2016</a:t>
            </a:fld>
            <a:endParaRPr lang="en-GB"/>
          </a:p>
        </p:txBody>
      </p:sp>
      <p:sp>
        <p:nvSpPr>
          <p:cNvPr id="5" name="Footer Placeholder 4"/>
          <p:cNvSpPr>
            <a:spLocks noGrp="1"/>
          </p:cNvSpPr>
          <p:nvPr>
            <p:ph type="ftr" sz="quarter" idx="11"/>
          </p:nvPr>
        </p:nvSpPr>
        <p:spPr>
          <a:xfrm rot="-900000">
            <a:off x="5321849" y="6094794"/>
            <a:ext cx="3124200" cy="365125"/>
          </a:xfrm>
        </p:spPr>
        <p:txBody>
          <a:bodyPr/>
          <a:lstStyle>
            <a:lvl1pPr algn="r">
              <a:defRPr/>
            </a:lvl1pPr>
          </a:lstStyle>
          <a:p>
            <a:endParaRPr lang="en-GB"/>
          </a:p>
        </p:txBody>
      </p:sp>
      <p:sp>
        <p:nvSpPr>
          <p:cNvPr id="6" name="Slide Number Placeholder 5"/>
          <p:cNvSpPr>
            <a:spLocks noGrp="1"/>
          </p:cNvSpPr>
          <p:nvPr>
            <p:ph type="sldNum" sz="quarter" idx="12"/>
          </p:nvPr>
        </p:nvSpPr>
        <p:spPr>
          <a:xfrm rot="-900000">
            <a:off x="8182730" y="3246937"/>
            <a:ext cx="907445" cy="365125"/>
          </a:xfrm>
        </p:spPr>
        <p:txBody>
          <a:bodyPr/>
          <a:lstStyle>
            <a:lvl1pPr algn="l">
              <a:defRPr/>
            </a:lvl1pPr>
          </a:lstStyle>
          <a:p>
            <a:fld id="{CDED5B11-2FCB-4476-BCE5-81FB000F9BFB}" type="slidenum">
              <a:rPr lang="en-GB" smtClean="0"/>
              <a:pPr/>
              <a:t>‹#›</a:t>
            </a:fld>
            <a:endParaRPr lang="en-GB"/>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Rounded Rectangle 11"/>
          <p:cNvSpPr/>
          <p:nvPr/>
        </p:nvSpPr>
        <p:spPr>
          <a:xfrm rot="20707748">
            <a:off x="-882907" y="-626065"/>
            <a:ext cx="7440156" cy="7347127"/>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3227235" y="6274264"/>
            <a:ext cx="4396677" cy="1167472"/>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7659524" y="5459724"/>
            <a:ext cx="1710569" cy="1538689"/>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6666426" y="-490731"/>
            <a:ext cx="3065776" cy="581187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rot="-900000">
            <a:off x="6793335" y="511413"/>
            <a:ext cx="1435608" cy="481888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rot="-900000">
            <a:off x="967762" y="1075673"/>
            <a:ext cx="5398955" cy="50882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7754112" y="5888736"/>
            <a:ext cx="1243584" cy="365125"/>
          </a:xfrm>
        </p:spPr>
        <p:txBody>
          <a:bodyPr/>
          <a:lstStyle>
            <a:lvl1pPr algn="l">
              <a:defRPr/>
            </a:lvl1pPr>
          </a:lstStyle>
          <a:p>
            <a:fld id="{393DE272-B1CB-4BEC-AAEA-8AD9EE3189C2}" type="datetimeFigureOut">
              <a:rPr lang="en-GB" smtClean="0"/>
              <a:pPr/>
              <a:t>22/04/2016</a:t>
            </a:fld>
            <a:endParaRPr lang="en-GB"/>
          </a:p>
        </p:txBody>
      </p:sp>
      <p:sp>
        <p:nvSpPr>
          <p:cNvPr id="5" name="Footer Placeholder 4"/>
          <p:cNvSpPr>
            <a:spLocks noGrp="1"/>
          </p:cNvSpPr>
          <p:nvPr>
            <p:ph type="ftr" sz="quarter" idx="11"/>
          </p:nvPr>
        </p:nvSpPr>
        <p:spPr>
          <a:xfrm rot="-900000">
            <a:off x="4997808" y="6188244"/>
            <a:ext cx="2380306" cy="365125"/>
          </a:xfrm>
        </p:spPr>
        <p:txBody>
          <a:bodyPr/>
          <a:lstStyle>
            <a:lvl1pPr algn="r">
              <a:defRPr/>
            </a:lvl1pPr>
          </a:lstStyle>
          <a:p>
            <a:endParaRPr lang="en-GB"/>
          </a:p>
        </p:txBody>
      </p:sp>
      <p:sp>
        <p:nvSpPr>
          <p:cNvPr id="6" name="Slide Number Placeholder 5"/>
          <p:cNvSpPr>
            <a:spLocks noGrp="1"/>
          </p:cNvSpPr>
          <p:nvPr>
            <p:ph type="sldNum" sz="quarter" idx="12"/>
          </p:nvPr>
        </p:nvSpPr>
        <p:spPr>
          <a:xfrm rot="-900000">
            <a:off x="7690104" y="5641848"/>
            <a:ext cx="1243584" cy="365125"/>
          </a:xfrm>
        </p:spPr>
        <p:txBody>
          <a:bodyPr/>
          <a:lstStyle>
            <a:lvl1pPr algn="l">
              <a:defRPr/>
            </a:lvl1pPr>
          </a:lstStyle>
          <a:p>
            <a:fld id="{CDED5B11-2FCB-4476-BCE5-81FB000F9BFB}" type="slidenum">
              <a:rPr lang="en-GB" smtClean="0"/>
              <a:pPr/>
              <a:t>‹#›</a:t>
            </a:fld>
            <a:endParaRPr lang="en-GB"/>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ounded Rectangle 8"/>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3894" y="2921988"/>
            <a:ext cx="5064953" cy="1695631"/>
          </a:xfrm>
        </p:spPr>
        <p:txBody>
          <a:bodyPr/>
          <a:lstStyle/>
          <a:p>
            <a:r>
              <a:rPr lang="en-US" smtClean="0"/>
              <a:t>Click to edit Master title style</a:t>
            </a:r>
            <a:endParaRPr lang="en-US"/>
          </a:p>
        </p:txBody>
      </p:sp>
      <p:sp>
        <p:nvSpPr>
          <p:cNvPr id="3" name="Content Placeholder 2"/>
          <p:cNvSpPr>
            <a:spLocks noGrp="1"/>
          </p:cNvSpPr>
          <p:nvPr>
            <p:ph idx="1"/>
          </p:nvPr>
        </p:nvSpPr>
        <p:spPr>
          <a:xfrm rot="900000">
            <a:off x="3479028" y="959716"/>
            <a:ext cx="4658735" cy="5077623"/>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1690988" y="608314"/>
            <a:ext cx="1789355" cy="365125"/>
          </a:xfrm>
        </p:spPr>
        <p:txBody>
          <a:bodyPr/>
          <a:lstStyle/>
          <a:p>
            <a:fld id="{393DE272-B1CB-4BEC-AAEA-8AD9EE3189C2}" type="datetimeFigureOut">
              <a:rPr lang="en-GB" smtClean="0"/>
              <a:pPr/>
              <a:t>22/04/2016</a:t>
            </a:fld>
            <a:endParaRPr lang="en-GB"/>
          </a:p>
        </p:txBody>
      </p:sp>
      <p:sp>
        <p:nvSpPr>
          <p:cNvPr id="5" name="Footer Placeholder 4"/>
          <p:cNvSpPr>
            <a:spLocks noGrp="1"/>
          </p:cNvSpPr>
          <p:nvPr>
            <p:ph type="ftr" sz="quarter" idx="11"/>
          </p:nvPr>
        </p:nvSpPr>
        <p:spPr>
          <a:xfrm rot="900000">
            <a:off x="3103620" y="6177546"/>
            <a:ext cx="2392237" cy="365125"/>
          </a:xfrm>
        </p:spPr>
        <p:txBody>
          <a:bodyPr/>
          <a:lstStyle/>
          <a:p>
            <a:endParaRPr lang="en-GB"/>
          </a:p>
        </p:txBody>
      </p:sp>
      <p:sp>
        <p:nvSpPr>
          <p:cNvPr id="6" name="Slide Number Placeholder 5"/>
          <p:cNvSpPr>
            <a:spLocks noGrp="1"/>
          </p:cNvSpPr>
          <p:nvPr>
            <p:ph type="sldNum" sz="quarter" idx="12"/>
          </p:nvPr>
        </p:nvSpPr>
        <p:spPr>
          <a:xfrm rot="900000">
            <a:off x="1265370" y="300797"/>
            <a:ext cx="2287319" cy="365125"/>
          </a:xfrm>
        </p:spPr>
        <p:txBody>
          <a:bodyPr/>
          <a:lstStyle/>
          <a:p>
            <a:fld id="{CDED5B11-2FCB-4476-BCE5-81FB000F9BFB}" type="slidenum">
              <a:rPr lang="en-GB" smtClean="0"/>
              <a:pPr/>
              <a:t>‹#›</a:t>
            </a:fld>
            <a:endParaRPr lang="en-GB"/>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ounded Rectangle 16"/>
          <p:cNvSpPr/>
          <p:nvPr/>
        </p:nvSpPr>
        <p:spPr>
          <a:xfrm rot="900000">
            <a:off x="-57216" y="-1017685"/>
            <a:ext cx="7411427" cy="3438177"/>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776641" y="2417820"/>
            <a:ext cx="6998365" cy="508008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900000">
            <a:off x="6338067" y="3775812"/>
            <a:ext cx="3102275" cy="3544033"/>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p:nvSpPr>
        <p:spPr>
          <a:xfrm rot="900000">
            <a:off x="7327879" y="-104312"/>
            <a:ext cx="2350627" cy="3820866"/>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534986" y="2921829"/>
            <a:ext cx="5690855" cy="1570680"/>
          </a:xfrm>
        </p:spPr>
        <p:txBody>
          <a:bodyPr anchor="b">
            <a:noAutofit/>
          </a:bodyPr>
          <a:lstStyle>
            <a:lvl1pPr algn="r">
              <a:defRPr sz="48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rot="900000">
            <a:off x="537849" y="4494201"/>
            <a:ext cx="5271544" cy="1500187"/>
          </a:xfrm>
        </p:spPr>
        <p:txBody>
          <a:bodyPr anchor="t">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rot="900000">
            <a:off x="6878368" y="3761385"/>
            <a:ext cx="1524000" cy="365125"/>
          </a:xfrm>
        </p:spPr>
        <p:txBody>
          <a:bodyPr/>
          <a:lstStyle>
            <a:lvl1pPr algn="l">
              <a:defRPr/>
            </a:lvl1pPr>
          </a:lstStyle>
          <a:p>
            <a:fld id="{393DE272-B1CB-4BEC-AAEA-8AD9EE3189C2}" type="datetimeFigureOut">
              <a:rPr lang="en-GB" smtClean="0"/>
              <a:pPr/>
              <a:t>22/04/2016</a:t>
            </a:fld>
            <a:endParaRPr lang="en-GB"/>
          </a:p>
        </p:txBody>
      </p:sp>
      <p:sp>
        <p:nvSpPr>
          <p:cNvPr id="5" name="Footer Placeholder 4"/>
          <p:cNvSpPr>
            <a:spLocks noGrp="1"/>
          </p:cNvSpPr>
          <p:nvPr>
            <p:ph type="ftr" sz="quarter" idx="11"/>
          </p:nvPr>
        </p:nvSpPr>
        <p:spPr>
          <a:xfrm rot="900000">
            <a:off x="7056965" y="3170795"/>
            <a:ext cx="1926305" cy="365125"/>
          </a:xfrm>
        </p:spPr>
        <p:txBody>
          <a:bodyPr/>
          <a:lstStyle/>
          <a:p>
            <a:endParaRPr lang="en-GB"/>
          </a:p>
        </p:txBody>
      </p:sp>
      <p:sp>
        <p:nvSpPr>
          <p:cNvPr id="6" name="Slide Number Placeholder 5"/>
          <p:cNvSpPr>
            <a:spLocks noGrp="1"/>
          </p:cNvSpPr>
          <p:nvPr>
            <p:ph type="sldNum" sz="quarter" idx="12"/>
          </p:nvPr>
        </p:nvSpPr>
        <p:spPr>
          <a:xfrm rot="900000" flipH="1">
            <a:off x="7176363" y="2661157"/>
            <a:ext cx="683979" cy="365125"/>
          </a:xfrm>
        </p:spPr>
        <p:txBody>
          <a:bodyPr/>
          <a:lstStyle>
            <a:lvl1pPr algn="l">
              <a:defRPr/>
            </a:lvl1pPr>
          </a:lstStyle>
          <a:p>
            <a:fld id="{CDED5B11-2FCB-4476-BCE5-81FB000F9BFB}" type="slidenum">
              <a:rPr lang="en-GB" smtClean="0"/>
              <a:pPr/>
              <a:t>‹#›</a:t>
            </a:fld>
            <a:endParaRPr lang="en-GB"/>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7" name="Rounded Rectangle 16"/>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1893" y="2231024"/>
            <a:ext cx="4820301" cy="1436159"/>
          </a:xfrm>
        </p:spPr>
        <p:txBody>
          <a:bodyPr/>
          <a:lstStyle/>
          <a:p>
            <a:r>
              <a:rPr lang="en-US" smtClean="0"/>
              <a:t>Click to edit Master title style</a:t>
            </a:r>
            <a:endParaRPr lang="en-US"/>
          </a:p>
        </p:txBody>
      </p:sp>
      <p:sp>
        <p:nvSpPr>
          <p:cNvPr id="3" name="Content Placeholder 2"/>
          <p:cNvSpPr>
            <a:spLocks noGrp="1"/>
          </p:cNvSpPr>
          <p:nvPr>
            <p:ph sz="half" idx="1"/>
          </p:nvPr>
        </p:nvSpPr>
        <p:spPr>
          <a:xfrm rot="-900000">
            <a:off x="1014439" y="1335061"/>
            <a:ext cx="2578608" cy="4839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rot="-900000">
            <a:off x="3701032" y="618005"/>
            <a:ext cx="2580010" cy="4837176"/>
          </a:xfrm>
        </p:spPr>
        <p:txBody>
          <a:bodyPr anchor="t"/>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rot="-900000">
            <a:off x="7755919" y="5887412"/>
            <a:ext cx="1241980" cy="365125"/>
          </a:xfrm>
        </p:spPr>
        <p:txBody>
          <a:bodyPr/>
          <a:lstStyle>
            <a:lvl1pPr algn="l">
              <a:defRPr/>
            </a:lvl1pPr>
          </a:lstStyle>
          <a:p>
            <a:fld id="{393DE272-B1CB-4BEC-AAEA-8AD9EE3189C2}" type="datetimeFigureOut">
              <a:rPr lang="en-GB" smtClean="0"/>
              <a:pPr/>
              <a:t>22/04/2016</a:t>
            </a:fld>
            <a:endParaRPr lang="en-GB"/>
          </a:p>
        </p:txBody>
      </p:sp>
      <p:sp>
        <p:nvSpPr>
          <p:cNvPr id="6" name="Footer Placeholder 5"/>
          <p:cNvSpPr>
            <a:spLocks noGrp="1"/>
          </p:cNvSpPr>
          <p:nvPr>
            <p:ph type="ftr" sz="quarter" idx="11"/>
          </p:nvPr>
        </p:nvSpPr>
        <p:spPr>
          <a:xfrm rot="-900000">
            <a:off x="4054658" y="5494374"/>
            <a:ext cx="3124200" cy="365125"/>
          </a:xfrm>
        </p:spPr>
        <p:txBody>
          <a:bodyPr/>
          <a:lstStyle>
            <a:lvl1pPr algn="r">
              <a:defRPr/>
            </a:lvl1pPr>
          </a:lstStyle>
          <a:p>
            <a:endParaRPr lang="en-GB"/>
          </a:p>
        </p:txBody>
      </p:sp>
      <p:sp>
        <p:nvSpPr>
          <p:cNvPr id="7" name="Slide Number Placeholder 6"/>
          <p:cNvSpPr>
            <a:spLocks noGrp="1"/>
          </p:cNvSpPr>
          <p:nvPr>
            <p:ph type="sldNum" sz="quarter" idx="12"/>
          </p:nvPr>
        </p:nvSpPr>
        <p:spPr>
          <a:xfrm rot="-900000">
            <a:off x="7690164" y="5643110"/>
            <a:ext cx="1241693" cy="365125"/>
          </a:xfrm>
        </p:spPr>
        <p:txBody>
          <a:bodyPr/>
          <a:lstStyle>
            <a:lvl1pPr algn="l">
              <a:defRPr/>
            </a:lvl1pPr>
          </a:lstStyle>
          <a:p>
            <a:fld id="{CDED5B11-2FCB-4476-BCE5-81FB000F9BFB}" type="slidenum">
              <a:rPr lang="en-GB" smtClean="0"/>
              <a:pPr/>
              <a:t>‹#›</a:t>
            </a:fld>
            <a:endParaRPr lang="en-GB"/>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53" name="Rounded Rectangle 52"/>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rot="-900000">
            <a:off x="854761" y="1406870"/>
            <a:ext cx="2213148" cy="759866"/>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rot="-900000">
            <a:off x="1120518" y="2227895"/>
            <a:ext cx="2578608" cy="3938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rot="-900000">
            <a:off x="3535709" y="687503"/>
            <a:ext cx="2214753" cy="753043"/>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rot="-900000">
            <a:off x="3808498" y="1495882"/>
            <a:ext cx="2578608" cy="39559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rot="-900000">
            <a:off x="7754112" y="5888736"/>
            <a:ext cx="1243584" cy="365125"/>
          </a:xfrm>
        </p:spPr>
        <p:txBody>
          <a:bodyPr/>
          <a:lstStyle>
            <a:lvl1pPr algn="l">
              <a:defRPr/>
            </a:lvl1pPr>
          </a:lstStyle>
          <a:p>
            <a:fld id="{393DE272-B1CB-4BEC-AAEA-8AD9EE3189C2}" type="datetimeFigureOut">
              <a:rPr lang="en-GB" smtClean="0"/>
              <a:pPr/>
              <a:t>22/04/2016</a:t>
            </a:fld>
            <a:endParaRPr lang="en-GB"/>
          </a:p>
        </p:txBody>
      </p:sp>
      <p:sp>
        <p:nvSpPr>
          <p:cNvPr id="8" name="Footer Placeholder 7"/>
          <p:cNvSpPr>
            <a:spLocks noGrp="1"/>
          </p:cNvSpPr>
          <p:nvPr>
            <p:ph type="ftr" sz="quarter" idx="11"/>
          </p:nvPr>
        </p:nvSpPr>
        <p:spPr>
          <a:xfrm rot="-900000">
            <a:off x="4050792" y="5495544"/>
            <a:ext cx="3124200" cy="365125"/>
          </a:xfrm>
        </p:spPr>
        <p:txBody>
          <a:bodyPr/>
          <a:lstStyle>
            <a:lvl1pPr algn="r">
              <a:defRPr/>
            </a:lvl1pPr>
          </a:lstStyle>
          <a:p>
            <a:endParaRPr lang="en-GB"/>
          </a:p>
        </p:txBody>
      </p:sp>
      <p:sp>
        <p:nvSpPr>
          <p:cNvPr id="9" name="Slide Number Placeholder 8"/>
          <p:cNvSpPr>
            <a:spLocks noGrp="1"/>
          </p:cNvSpPr>
          <p:nvPr>
            <p:ph type="sldNum" sz="quarter" idx="12"/>
          </p:nvPr>
        </p:nvSpPr>
        <p:spPr>
          <a:xfrm rot="-900000">
            <a:off x="7690104" y="5641848"/>
            <a:ext cx="1243584" cy="365125"/>
          </a:xfrm>
        </p:spPr>
        <p:txBody>
          <a:bodyPr/>
          <a:lstStyle>
            <a:lvl1pPr algn="l">
              <a:defRPr/>
            </a:lvl1pPr>
          </a:lstStyle>
          <a:p>
            <a:fld id="{CDED5B11-2FCB-4476-BCE5-81FB000F9BFB}" type="slidenum">
              <a:rPr lang="en-GB" smtClean="0"/>
              <a:pPr/>
              <a:t>‹#›</a:t>
            </a:fld>
            <a:endParaRPr lang="en-GB"/>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1" name="Rounded Rectangle 20"/>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0936" y="2926080"/>
            <a:ext cx="5065776" cy="169164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rot="900000">
            <a:off x="1691640" y="612648"/>
            <a:ext cx="1792224" cy="365125"/>
          </a:xfrm>
        </p:spPr>
        <p:txBody>
          <a:bodyPr/>
          <a:lstStyle/>
          <a:p>
            <a:fld id="{393DE272-B1CB-4BEC-AAEA-8AD9EE3189C2}" type="datetimeFigureOut">
              <a:rPr lang="en-GB" smtClean="0"/>
              <a:pPr/>
              <a:t>22/04/2016</a:t>
            </a:fld>
            <a:endParaRPr lang="en-GB"/>
          </a:p>
        </p:txBody>
      </p:sp>
      <p:sp>
        <p:nvSpPr>
          <p:cNvPr id="4" name="Footer Placeholder 3"/>
          <p:cNvSpPr>
            <a:spLocks noGrp="1"/>
          </p:cNvSpPr>
          <p:nvPr>
            <p:ph type="ftr" sz="quarter" idx="11"/>
          </p:nvPr>
        </p:nvSpPr>
        <p:spPr>
          <a:xfrm rot="900000">
            <a:off x="2493721" y="6101033"/>
            <a:ext cx="3052113" cy="365125"/>
          </a:xfrm>
        </p:spPr>
        <p:txBody>
          <a:bodyPr/>
          <a:lstStyle/>
          <a:p>
            <a:endParaRPr lang="en-GB"/>
          </a:p>
        </p:txBody>
      </p:sp>
      <p:sp>
        <p:nvSpPr>
          <p:cNvPr id="5" name="Slide Number Placeholder 4"/>
          <p:cNvSpPr>
            <a:spLocks noGrp="1"/>
          </p:cNvSpPr>
          <p:nvPr>
            <p:ph type="sldNum" sz="quarter" idx="12"/>
          </p:nvPr>
        </p:nvSpPr>
        <p:spPr>
          <a:xfrm rot="900000">
            <a:off x="1261872" y="301752"/>
            <a:ext cx="2286000" cy="365125"/>
          </a:xfrm>
        </p:spPr>
        <p:txBody>
          <a:bodyPr/>
          <a:lstStyle/>
          <a:p>
            <a:fld id="{CDED5B11-2FCB-4476-BCE5-81FB000F9BFB}" type="slidenum">
              <a:rPr lang="en-GB" smtClean="0"/>
              <a:pPr/>
              <a:t>‹#›</a:t>
            </a:fld>
            <a:endParaRPr lang="en-GB"/>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ounded Rectangle 11"/>
          <p:cNvSpPr/>
          <p:nvPr/>
        </p:nvSpPr>
        <p:spPr>
          <a:xfrm rot="900000">
            <a:off x="-372248" y="-1218153"/>
            <a:ext cx="8577953" cy="6344114"/>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0000">
            <a:off x="-449071" y="5207889"/>
            <a:ext cx="7470000" cy="2486713"/>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0000">
            <a:off x="7192310" y="6483326"/>
            <a:ext cx="1932834" cy="635630"/>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rot="900000">
            <a:off x="8127084" y="92392"/>
            <a:ext cx="1878991" cy="6414233"/>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a:xfrm rot="900000">
            <a:off x="7521938" y="5927116"/>
            <a:ext cx="1524000" cy="365125"/>
          </a:xfrm>
        </p:spPr>
        <p:txBody>
          <a:bodyPr/>
          <a:lstStyle>
            <a:lvl1pPr algn="l">
              <a:defRPr/>
            </a:lvl1pPr>
          </a:lstStyle>
          <a:p>
            <a:fld id="{393DE272-B1CB-4BEC-AAEA-8AD9EE3189C2}" type="datetimeFigureOut">
              <a:rPr lang="en-GB" smtClean="0"/>
              <a:pPr/>
              <a:t>22/04/2016</a:t>
            </a:fld>
            <a:endParaRPr lang="en-GB"/>
          </a:p>
        </p:txBody>
      </p:sp>
      <p:sp>
        <p:nvSpPr>
          <p:cNvPr id="3" name="Footer Placeholder 2"/>
          <p:cNvSpPr>
            <a:spLocks noGrp="1"/>
          </p:cNvSpPr>
          <p:nvPr>
            <p:ph type="ftr" sz="quarter" idx="11"/>
          </p:nvPr>
        </p:nvSpPr>
        <p:spPr>
          <a:xfrm rot="900000">
            <a:off x="3892286" y="5987296"/>
            <a:ext cx="3124200" cy="295162"/>
          </a:xfrm>
        </p:spPr>
        <p:txBody>
          <a:bodyPr/>
          <a:lstStyle>
            <a:lvl1pPr algn="r">
              <a:defRPr/>
            </a:lvl1pPr>
          </a:lstStyle>
          <a:p>
            <a:endParaRPr lang="en-GB"/>
          </a:p>
        </p:txBody>
      </p:sp>
      <p:sp>
        <p:nvSpPr>
          <p:cNvPr id="4" name="Slide Number Placeholder 3"/>
          <p:cNvSpPr>
            <a:spLocks noGrp="1"/>
          </p:cNvSpPr>
          <p:nvPr>
            <p:ph type="sldNum" sz="quarter" idx="12"/>
          </p:nvPr>
        </p:nvSpPr>
        <p:spPr>
          <a:xfrm rot="900000">
            <a:off x="7599046" y="5570110"/>
            <a:ext cx="716206" cy="365125"/>
          </a:xfrm>
        </p:spPr>
        <p:txBody>
          <a:bodyPr/>
          <a:lstStyle>
            <a:lvl1pPr algn="l">
              <a:defRPr/>
            </a:lvl1pPr>
          </a:lstStyle>
          <a:p>
            <a:fld id="{CDED5B11-2FCB-4476-BCE5-81FB000F9BFB}" type="slidenum">
              <a:rPr lang="en-GB" smtClean="0"/>
              <a:pPr/>
              <a:t>‹#›</a:t>
            </a:fld>
            <a:endParaRPr lang="en-GB"/>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3" name="Rounded Rectangle 12"/>
          <p:cNvSpPr/>
          <p:nvPr/>
        </p:nvSpPr>
        <p:spPr>
          <a:xfrm rot="20707748">
            <a:off x="-897260" y="-624538"/>
            <a:ext cx="7286946" cy="6041338"/>
          </a:xfrm>
          <a:custGeom>
            <a:avLst/>
            <a:gdLst/>
            <a:ahLst/>
            <a:cxnLst/>
            <a:rect l="l" t="t" r="r" b="b"/>
            <a:pathLst>
              <a:path w="7286946" h="6041338">
                <a:moveTo>
                  <a:pt x="1604186" y="0"/>
                </a:moveTo>
                <a:lnTo>
                  <a:pt x="7286946" y="1508972"/>
                </a:lnTo>
                <a:lnTo>
                  <a:pt x="7286946" y="5959247"/>
                </a:lnTo>
                <a:cubicBezTo>
                  <a:pt x="7286946" y="6004584"/>
                  <a:pt x="7250193" y="6041337"/>
                  <a:pt x="7204856" y="6041337"/>
                </a:cubicBezTo>
                <a:lnTo>
                  <a:pt x="0" y="6041338"/>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64806" y="5378153"/>
            <a:ext cx="7443151" cy="2476431"/>
          </a:xfrm>
          <a:custGeom>
            <a:avLst/>
            <a:gdLst/>
            <a:ahLst/>
            <a:cxnLst/>
            <a:rect l="l" t="t" r="r" b="b"/>
            <a:pathLst>
              <a:path w="7443151" h="2476431">
                <a:moveTo>
                  <a:pt x="7393013" y="6452"/>
                </a:moveTo>
                <a:cubicBezTo>
                  <a:pt x="7422477" y="18914"/>
                  <a:pt x="7443150" y="48087"/>
                  <a:pt x="7443150" y="82090"/>
                </a:cubicBezTo>
                <a:lnTo>
                  <a:pt x="7443151" y="2476431"/>
                </a:lnTo>
                <a:lnTo>
                  <a:pt x="0" y="500014"/>
                </a:lnTo>
                <a:lnTo>
                  <a:pt x="132771" y="1"/>
                </a:lnTo>
                <a:lnTo>
                  <a:pt x="7361060" y="1"/>
                </a:lnTo>
                <a:cubicBezTo>
                  <a:pt x="7372394" y="0"/>
                  <a:pt x="7383192" y="2298"/>
                  <a:pt x="7393013" y="6452"/>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660994" y="5459931"/>
            <a:ext cx="1709023" cy="1538302"/>
          </a:xfrm>
          <a:custGeom>
            <a:avLst/>
            <a:gdLst/>
            <a:ahLst/>
            <a:cxnLst/>
            <a:rect l="l" t="t" r="r" b="b"/>
            <a:pathLst>
              <a:path w="1709023" h="1538302">
                <a:moveTo>
                  <a:pt x="1709023" y="0"/>
                </a:moveTo>
                <a:lnTo>
                  <a:pt x="1300550" y="1538302"/>
                </a:lnTo>
                <a:lnTo>
                  <a:pt x="0" y="119296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20707748">
            <a:off x="6673110" y="-489836"/>
            <a:ext cx="3059119" cy="5809409"/>
          </a:xfrm>
          <a:custGeom>
            <a:avLst/>
            <a:gdLst/>
            <a:ahLst/>
            <a:cxnLst/>
            <a:rect l="l" t="t" r="r" b="b"/>
            <a:pathLst>
              <a:path w="3059119" h="5809409">
                <a:moveTo>
                  <a:pt x="0" y="0"/>
                </a:moveTo>
                <a:lnTo>
                  <a:pt x="3059119" y="812303"/>
                </a:lnTo>
                <a:lnTo>
                  <a:pt x="1732212" y="5809409"/>
                </a:lnTo>
                <a:lnTo>
                  <a:pt x="82090" y="5809409"/>
                </a:lnTo>
                <a:cubicBezTo>
                  <a:pt x="36753" y="5809409"/>
                  <a:pt x="0" y="5772656"/>
                  <a:pt x="0" y="5727319"/>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nchor="b"/>
          <a:lstStyle>
            <a:lvl1pPr algn="r">
              <a:defRPr sz="4400" b="0"/>
            </a:lvl1pPr>
          </a:lstStyle>
          <a:p>
            <a:r>
              <a:rPr lang="en-US" smtClean="0"/>
              <a:t>Click to edit Master title style</a:t>
            </a:r>
            <a:endParaRPr lang="en-US" dirty="0"/>
          </a:p>
        </p:txBody>
      </p:sp>
      <p:sp>
        <p:nvSpPr>
          <p:cNvPr id="3" name="Content Placeholder 2"/>
          <p:cNvSpPr>
            <a:spLocks noGrp="1"/>
          </p:cNvSpPr>
          <p:nvPr>
            <p:ph idx="1"/>
          </p:nvPr>
        </p:nvSpPr>
        <p:spPr>
          <a:xfrm rot="-900000">
            <a:off x="844848" y="997933"/>
            <a:ext cx="5343100" cy="3888220"/>
          </a:xfrm>
        </p:spPr>
        <p:txBody>
          <a:bodyPr anchor="b"/>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900000">
            <a:off x="3216573" y="5144589"/>
            <a:ext cx="3930375" cy="988131"/>
          </a:xfrm>
        </p:spPr>
        <p:txBody>
          <a:bodyPr>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7754112" y="5888736"/>
            <a:ext cx="1243584" cy="365125"/>
          </a:xfrm>
        </p:spPr>
        <p:txBody>
          <a:bodyPr/>
          <a:lstStyle>
            <a:lvl1pPr algn="l">
              <a:defRPr/>
            </a:lvl1pPr>
          </a:lstStyle>
          <a:p>
            <a:fld id="{393DE272-B1CB-4BEC-AAEA-8AD9EE3189C2}" type="datetimeFigureOut">
              <a:rPr lang="en-GB" smtClean="0"/>
              <a:pPr/>
              <a:t>22/04/2016</a:t>
            </a:fld>
            <a:endParaRPr lang="en-GB"/>
          </a:p>
        </p:txBody>
      </p:sp>
      <p:sp>
        <p:nvSpPr>
          <p:cNvPr id="6" name="Footer Placeholder 5"/>
          <p:cNvSpPr>
            <a:spLocks noGrp="1"/>
          </p:cNvSpPr>
          <p:nvPr>
            <p:ph type="ftr" sz="quarter" idx="11"/>
          </p:nvPr>
        </p:nvSpPr>
        <p:spPr>
          <a:xfrm rot="-900000">
            <a:off x="4263966" y="6099104"/>
            <a:ext cx="3063047" cy="365125"/>
          </a:xfrm>
        </p:spPr>
        <p:txBody>
          <a:bodyPr/>
          <a:lstStyle>
            <a:lvl1pPr algn="r">
              <a:defRPr/>
            </a:lvl1pPr>
          </a:lstStyle>
          <a:p>
            <a:endParaRPr lang="en-GB"/>
          </a:p>
        </p:txBody>
      </p:sp>
      <p:sp>
        <p:nvSpPr>
          <p:cNvPr id="7" name="Slide Number Placeholder 6"/>
          <p:cNvSpPr>
            <a:spLocks noGrp="1"/>
          </p:cNvSpPr>
          <p:nvPr>
            <p:ph type="sldNum" sz="quarter" idx="12"/>
          </p:nvPr>
        </p:nvSpPr>
        <p:spPr>
          <a:xfrm rot="-900000">
            <a:off x="7690104" y="5641848"/>
            <a:ext cx="1243584" cy="365125"/>
          </a:xfrm>
        </p:spPr>
        <p:txBody>
          <a:bodyPr/>
          <a:lstStyle>
            <a:lvl1pPr algn="l">
              <a:defRPr/>
            </a:lvl1pPr>
          </a:lstStyle>
          <a:p>
            <a:fld id="{CDED5B11-2FCB-4476-BCE5-81FB000F9BFB}" type="slidenum">
              <a:rPr lang="en-GB" smtClean="0"/>
              <a:pPr/>
              <a:t>‹#›</a:t>
            </a:fld>
            <a:endParaRPr lang="en-GB"/>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rot="900000">
            <a:off x="-533701" y="-979752"/>
            <a:ext cx="6672870" cy="6821601"/>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900000">
            <a:off x="-283896" y="5969722"/>
            <a:ext cx="5300494" cy="1495954"/>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rot="900000">
            <a:off x="6930292" y="-242630"/>
            <a:ext cx="2434235" cy="1383623"/>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5899782" y="1282101"/>
            <a:ext cx="3842742" cy="6178450"/>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4578273" y="2744935"/>
            <a:ext cx="5036383" cy="1997131"/>
          </a:xfrm>
        </p:spPr>
        <p:txBody>
          <a:bodyPr anchor="t">
            <a:normAutofit/>
          </a:bodyPr>
          <a:lstStyle>
            <a:lvl1pPr algn="r">
              <a:defRPr sz="4400" b="0"/>
            </a:lvl1pPr>
          </a:lstStyle>
          <a:p>
            <a:r>
              <a:rPr lang="en-US" smtClean="0"/>
              <a:t>Click to edit Master title style</a:t>
            </a:r>
            <a:endParaRPr lang="en-US"/>
          </a:p>
        </p:txBody>
      </p:sp>
      <p:sp>
        <p:nvSpPr>
          <p:cNvPr id="3" name="Picture Placeholder 2"/>
          <p:cNvSpPr>
            <a:spLocks noGrp="1"/>
          </p:cNvSpPr>
          <p:nvPr>
            <p:ph type="pic" idx="1"/>
          </p:nvPr>
        </p:nvSpPr>
        <p:spPr>
          <a:xfrm rot="900000">
            <a:off x="1507529" y="615731"/>
            <a:ext cx="4323504" cy="3294418"/>
          </a:xfrm>
          <a:prstGeom prst="roundRect">
            <a:avLst>
              <a:gd name="adj" fmla="val 4992"/>
            </a:avLst>
          </a:prstGeom>
          <a:ln w="19050">
            <a:solidFill>
              <a:schemeClr val="tx1"/>
            </a:solidFill>
          </a:ln>
          <a:effectLst>
            <a:innerShdw blurRad="101600" dir="13500000">
              <a:prstClr val="black">
                <a:alpha val="70000"/>
              </a:prstClr>
            </a:inn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900000">
            <a:off x="822789" y="4161126"/>
            <a:ext cx="4310915" cy="1203540"/>
          </a:xfrm>
        </p:spPr>
        <p:txBody>
          <a:bodyPr anchor="t">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6992395" y="571255"/>
            <a:ext cx="1524000" cy="365125"/>
          </a:xfrm>
        </p:spPr>
        <p:txBody>
          <a:bodyPr/>
          <a:lstStyle>
            <a:lvl1pPr algn="l">
              <a:defRPr/>
            </a:lvl1pPr>
          </a:lstStyle>
          <a:p>
            <a:fld id="{393DE272-B1CB-4BEC-AAEA-8AD9EE3189C2}" type="datetimeFigureOut">
              <a:rPr lang="en-GB" smtClean="0"/>
              <a:pPr/>
              <a:t>22/04/2016</a:t>
            </a:fld>
            <a:endParaRPr lang="en-GB"/>
          </a:p>
        </p:txBody>
      </p:sp>
      <p:sp>
        <p:nvSpPr>
          <p:cNvPr id="6" name="Footer Placeholder 5"/>
          <p:cNvSpPr>
            <a:spLocks noGrp="1"/>
          </p:cNvSpPr>
          <p:nvPr>
            <p:ph type="ftr" sz="quarter" idx="11"/>
          </p:nvPr>
        </p:nvSpPr>
        <p:spPr>
          <a:xfrm rot="900000">
            <a:off x="647292" y="5162531"/>
            <a:ext cx="2977453" cy="365125"/>
          </a:xfrm>
        </p:spPr>
        <p:txBody>
          <a:bodyPr/>
          <a:lstStyle>
            <a:lvl1pPr algn="l">
              <a:defRPr/>
            </a:lvl1pPr>
          </a:lstStyle>
          <a:p>
            <a:endParaRPr lang="en-GB"/>
          </a:p>
        </p:txBody>
      </p:sp>
      <p:sp>
        <p:nvSpPr>
          <p:cNvPr id="7" name="Slide Number Placeholder 6"/>
          <p:cNvSpPr>
            <a:spLocks noGrp="1"/>
          </p:cNvSpPr>
          <p:nvPr>
            <p:ph type="sldNum" sz="quarter" idx="12"/>
          </p:nvPr>
        </p:nvSpPr>
        <p:spPr>
          <a:xfrm rot="900000">
            <a:off x="7046470" y="391054"/>
            <a:ext cx="1963187" cy="365125"/>
          </a:xfrm>
        </p:spPr>
        <p:txBody>
          <a:bodyPr/>
          <a:lstStyle>
            <a:lvl1pPr algn="l">
              <a:defRPr/>
            </a:lvl1pPr>
          </a:lstStyle>
          <a:p>
            <a:fld id="{CDED5B11-2FCB-4476-BCE5-81FB000F9BFB}" type="slidenum">
              <a:rPr lang="en-GB" smtClean="0"/>
              <a:pPr/>
              <a:t>‹#›</a:t>
            </a:fld>
            <a:endParaRPr lang="en-GB"/>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Scan1080Base.png"/>
          <p:cNvPicPr>
            <a:picLocks noChangeAspect="1"/>
          </p:cNvPicPr>
          <p:nvPr/>
        </p:nvPicPr>
        <p:blipFill>
          <a:blip r:embed="rId13" cstate="email">
            <a:lum bright="-38000"/>
          </a:blip>
          <a:stretch>
            <a:fillRect/>
          </a:stretch>
        </p:blipFill>
        <p:spPr>
          <a:xfrm>
            <a:off x="0" y="0"/>
            <a:ext cx="9144000" cy="6858000"/>
          </a:xfrm>
          <a:prstGeom prst="rect">
            <a:avLst/>
          </a:prstGeom>
        </p:spPr>
      </p:pic>
      <p:sp>
        <p:nvSpPr>
          <p:cNvPr id="2" name="Title Placeholder 1"/>
          <p:cNvSpPr>
            <a:spLocks noGrp="1"/>
          </p:cNvSpPr>
          <p:nvPr>
            <p:ph type="title"/>
          </p:nvPr>
        </p:nvSpPr>
        <p:spPr>
          <a:xfrm rot="-5400000">
            <a:off x="-673455" y="2807056"/>
            <a:ext cx="5320597" cy="184008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657600" y="990600"/>
            <a:ext cx="5027024" cy="478334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6096001"/>
            <a:ext cx="1524000" cy="365125"/>
          </a:xfrm>
          <a:prstGeom prst="rect">
            <a:avLst/>
          </a:prstGeom>
        </p:spPr>
        <p:txBody>
          <a:bodyPr vert="horz" lIns="91440" tIns="45720" rIns="91440" bIns="45720" rtlCol="0" anchor="ctr"/>
          <a:lstStyle>
            <a:lvl1pPr algn="r">
              <a:defRPr sz="1200">
                <a:solidFill>
                  <a:schemeClr val="tx1">
                    <a:tint val="75000"/>
                  </a:schemeClr>
                </a:solidFill>
                <a:effectLst/>
              </a:defRPr>
            </a:lvl1pPr>
          </a:lstStyle>
          <a:p>
            <a:fld id="{393DE272-B1CB-4BEC-AAEA-8AD9EE3189C2}" type="datetimeFigureOut">
              <a:rPr lang="en-GB" smtClean="0"/>
              <a:pPr/>
              <a:t>22/04/2016</a:t>
            </a:fld>
            <a:endParaRPr lang="en-GB"/>
          </a:p>
        </p:txBody>
      </p:sp>
      <p:sp>
        <p:nvSpPr>
          <p:cNvPr id="5" name="Footer Placeholder 4"/>
          <p:cNvSpPr>
            <a:spLocks noGrp="1"/>
          </p:cNvSpPr>
          <p:nvPr>
            <p:ph type="ftr" sz="quarter" idx="3"/>
          </p:nvPr>
        </p:nvSpPr>
        <p:spPr>
          <a:xfrm>
            <a:off x="4038600" y="6096001"/>
            <a:ext cx="3124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13047" y="532491"/>
            <a:ext cx="21336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CDED5B11-2FCB-4476-BCE5-81FB000F9BFB}"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txStyles>
    <p:title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spcAft>
          <a:spcPts val="600"/>
        </a:spcAft>
        <a:buSzPct val="16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6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6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63888" y="694423"/>
            <a:ext cx="5184576" cy="2332856"/>
          </a:xfrm>
        </p:spPr>
        <p:txBody>
          <a:bodyPr>
            <a:normAutofit fontScale="90000"/>
          </a:bodyPr>
          <a:lstStyle/>
          <a:p>
            <a:pPr algn="ctr"/>
            <a:r>
              <a:rPr lang="en-GB" dirty="0" smtClean="0">
                <a:solidFill>
                  <a:srgbClr val="FFC000"/>
                </a:solidFill>
              </a:rPr>
              <a:t>Rotary</a:t>
            </a:r>
            <a:br>
              <a:rPr lang="en-GB" dirty="0" smtClean="0">
                <a:solidFill>
                  <a:srgbClr val="FFC000"/>
                </a:solidFill>
              </a:rPr>
            </a:br>
            <a:r>
              <a:rPr lang="en-GB" dirty="0" smtClean="0">
                <a:solidFill>
                  <a:srgbClr val="FFC000"/>
                </a:solidFill>
              </a:rPr>
              <a:t>Business </a:t>
            </a:r>
            <a:br>
              <a:rPr lang="en-GB" dirty="0" smtClean="0">
                <a:solidFill>
                  <a:srgbClr val="FFC000"/>
                </a:solidFill>
              </a:rPr>
            </a:br>
            <a:r>
              <a:rPr lang="en-GB" dirty="0" smtClean="0">
                <a:solidFill>
                  <a:srgbClr val="FFC000"/>
                </a:solidFill>
              </a:rPr>
              <a:t>Partnership</a:t>
            </a:r>
            <a:endParaRPr lang="en-GB" dirty="0">
              <a:solidFill>
                <a:srgbClr val="FFC000"/>
              </a:solidFill>
            </a:endParaRPr>
          </a:p>
        </p:txBody>
      </p:sp>
      <p:sp>
        <p:nvSpPr>
          <p:cNvPr id="3" name="Subtitle 2"/>
          <p:cNvSpPr>
            <a:spLocks noGrp="1"/>
          </p:cNvSpPr>
          <p:nvPr>
            <p:ph type="subTitle" idx="1"/>
          </p:nvPr>
        </p:nvSpPr>
        <p:spPr>
          <a:xfrm>
            <a:off x="1371600" y="4149079"/>
            <a:ext cx="6400800" cy="880121"/>
          </a:xfrm>
        </p:spPr>
        <p:txBody>
          <a:bodyPr>
            <a:noAutofit/>
          </a:bodyPr>
          <a:lstStyle/>
          <a:p>
            <a:pPr algn="ctr"/>
            <a:r>
              <a:rPr lang="en-GB" sz="3200" dirty="0" smtClean="0">
                <a:solidFill>
                  <a:srgbClr val="FFC000"/>
                </a:solidFill>
              </a:rPr>
              <a:t>Developing </a:t>
            </a:r>
          </a:p>
          <a:p>
            <a:pPr algn="ctr"/>
            <a:r>
              <a:rPr lang="en-GB" sz="3200" dirty="0" smtClean="0">
                <a:solidFill>
                  <a:srgbClr val="FFC000"/>
                </a:solidFill>
              </a:rPr>
              <a:t>Corporate Social Responsibility</a:t>
            </a:r>
          </a:p>
          <a:p>
            <a:pPr algn="ctr"/>
            <a:r>
              <a:rPr lang="en-GB" sz="3200" dirty="0">
                <a:solidFill>
                  <a:srgbClr val="FFC000"/>
                </a:solidFill>
              </a:rPr>
              <a:t>a</a:t>
            </a:r>
            <a:r>
              <a:rPr lang="en-GB" sz="3200" dirty="0" smtClean="0">
                <a:solidFill>
                  <a:srgbClr val="FFC000"/>
                </a:solidFill>
              </a:rPr>
              <a:t>nd </a:t>
            </a:r>
            <a:r>
              <a:rPr lang="en-GB" sz="3200" dirty="0">
                <a:solidFill>
                  <a:srgbClr val="FFC000"/>
                </a:solidFill>
              </a:rPr>
              <a:t>M</a:t>
            </a:r>
            <a:r>
              <a:rPr lang="en-GB" sz="3200" dirty="0" smtClean="0">
                <a:solidFill>
                  <a:srgbClr val="FFC000"/>
                </a:solidFill>
              </a:rPr>
              <a:t>embership </a:t>
            </a:r>
            <a:endParaRPr lang="en-GB" sz="3200" dirty="0">
              <a:solidFill>
                <a:srgbClr val="FFC000"/>
              </a:solidFill>
            </a:endParaRP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79512" y="260648"/>
            <a:ext cx="3200407" cy="3200407"/>
          </a:xfrm>
          <a:prstGeom prst="rect">
            <a:avLst/>
          </a:prstGeom>
        </p:spPr>
      </p:pic>
    </p:spTree>
    <p:extLst>
      <p:ext uri="{BB962C8B-B14F-4D97-AF65-F5344CB8AC3E}">
        <p14:creationId xmlns:p14="http://schemas.microsoft.com/office/powerpoint/2010/main" val="33779385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
            <a:ext cx="8784976" cy="1772815"/>
          </a:xfrm>
        </p:spPr>
        <p:txBody>
          <a:bodyPr>
            <a:normAutofit fontScale="90000"/>
          </a:bodyPr>
          <a:lstStyle/>
          <a:p>
            <a:pPr algn="ctr"/>
            <a:r>
              <a:rPr lang="en-GB" dirty="0" smtClean="0">
                <a:solidFill>
                  <a:srgbClr val="FFC000"/>
                </a:solidFill>
              </a:rPr>
              <a:t/>
            </a:r>
            <a:br>
              <a:rPr lang="en-GB" dirty="0" smtClean="0">
                <a:solidFill>
                  <a:srgbClr val="FFC000"/>
                </a:solidFill>
              </a:rPr>
            </a:br>
            <a:r>
              <a:rPr lang="en-GB" dirty="0" smtClean="0">
                <a:solidFill>
                  <a:srgbClr val="FFC000"/>
                </a:solidFill>
              </a:rPr>
              <a:t>Membership Benefits</a:t>
            </a:r>
            <a:r>
              <a:rPr lang="en-GB" dirty="0"/>
              <a:t/>
            </a:r>
            <a:br>
              <a:rPr lang="en-GB" dirty="0"/>
            </a:br>
            <a:endParaRPr lang="en-GB" dirty="0"/>
          </a:p>
        </p:txBody>
      </p:sp>
      <p:sp>
        <p:nvSpPr>
          <p:cNvPr id="3" name="Subtitle 2"/>
          <p:cNvSpPr>
            <a:spLocks noGrp="1"/>
          </p:cNvSpPr>
          <p:nvPr>
            <p:ph type="subTitle" idx="1"/>
          </p:nvPr>
        </p:nvSpPr>
        <p:spPr>
          <a:xfrm>
            <a:off x="179512" y="1196752"/>
            <a:ext cx="8748464" cy="5256584"/>
          </a:xfrm>
        </p:spPr>
        <p:txBody>
          <a:bodyPr>
            <a:normAutofit/>
          </a:bodyPr>
          <a:lstStyle/>
          <a:p>
            <a:endParaRPr lang="en-GB" dirty="0" smtClean="0"/>
          </a:p>
          <a:p>
            <a:pPr algn="l"/>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550314825"/>
              </p:ext>
            </p:extLst>
          </p:nvPr>
        </p:nvGraphicFramePr>
        <p:xfrm>
          <a:off x="186626" y="1556792"/>
          <a:ext cx="8777862" cy="4937760"/>
        </p:xfrm>
        <a:graphic>
          <a:graphicData uri="http://schemas.openxmlformats.org/drawingml/2006/table">
            <a:tbl>
              <a:tblPr>
                <a:tableStyleId>{5C22544A-7EE6-4342-B048-85BDC9FD1C3A}</a:tableStyleId>
              </a:tblPr>
              <a:tblGrid>
                <a:gridCol w="5825534"/>
                <a:gridCol w="2952328"/>
              </a:tblGrid>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b="1" dirty="0" smtClean="0">
                          <a:solidFill>
                            <a:srgbClr val="FFC000"/>
                          </a:solidFill>
                        </a:rPr>
                        <a:t> Networking (worldwide!)</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b="1" dirty="0" smtClean="0">
                          <a:solidFill>
                            <a:srgbClr val="FFC000"/>
                          </a:solidFill>
                        </a:rPr>
                        <a:t>Experience</a:t>
                      </a:r>
                    </a:p>
                    <a:p>
                      <a:endParaRPr lang="en-GB" sz="2400" b="1" dirty="0">
                        <a:solidFill>
                          <a:srgbClr val="FFC000"/>
                        </a:solidFill>
                      </a:endParaRPr>
                    </a:p>
                  </a:txBody>
                  <a:tcPr anchor="ctr">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b="1" dirty="0" smtClean="0">
                          <a:solidFill>
                            <a:srgbClr val="FFC000"/>
                          </a:solidFill>
                        </a:rPr>
                        <a:t>Development Routes (career simulation)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b="1" dirty="0" smtClean="0">
                          <a:solidFill>
                            <a:srgbClr val="FFC000"/>
                          </a:solidFill>
                        </a:rPr>
                        <a:t>Ethics</a:t>
                      </a:r>
                    </a:p>
                    <a:p>
                      <a:endParaRPr lang="en-GB" sz="2400" b="1" dirty="0">
                        <a:solidFill>
                          <a:srgbClr val="FFC000"/>
                        </a:solidFill>
                      </a:endParaRPr>
                    </a:p>
                  </a:txBody>
                  <a:tcPr anchor="ctr">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b="1" dirty="0" smtClean="0">
                          <a:solidFill>
                            <a:srgbClr val="FFC000"/>
                          </a:solidFill>
                        </a:rPr>
                        <a:t>Shared effort, peer support</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b="1" dirty="0" smtClean="0">
                          <a:solidFill>
                            <a:srgbClr val="FFC000"/>
                          </a:solidFill>
                        </a:rPr>
                        <a:t>Knowledge</a:t>
                      </a:r>
                    </a:p>
                    <a:p>
                      <a:endParaRPr lang="en-GB" sz="2400" b="1" dirty="0">
                        <a:solidFill>
                          <a:srgbClr val="FFC000"/>
                        </a:solidFill>
                      </a:endParaRPr>
                    </a:p>
                  </a:txBody>
                  <a:tcPr anchor="ctr">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b="1" dirty="0" smtClean="0">
                          <a:solidFill>
                            <a:srgbClr val="FFC000"/>
                          </a:solidFill>
                        </a:rPr>
                        <a:t>Focussed project involvement</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b="1" dirty="0" smtClean="0">
                          <a:solidFill>
                            <a:srgbClr val="FFC000"/>
                          </a:solidFill>
                        </a:rPr>
                        <a:t>Encouragement</a:t>
                      </a:r>
                    </a:p>
                    <a:p>
                      <a:endParaRPr lang="en-GB" sz="2400" b="1" dirty="0">
                        <a:solidFill>
                          <a:srgbClr val="FFC000"/>
                        </a:solidFill>
                      </a:endParaRPr>
                    </a:p>
                  </a:txBody>
                  <a:tcPr anchor="ctr">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b="1" dirty="0" smtClean="0">
                          <a:solidFill>
                            <a:srgbClr val="FFC000"/>
                          </a:solidFill>
                        </a:rPr>
                        <a:t>Community</a:t>
                      </a:r>
                      <a:r>
                        <a:rPr lang="en-GB" sz="2400" b="1" baseline="0" dirty="0" smtClean="0">
                          <a:solidFill>
                            <a:srgbClr val="FFC000"/>
                          </a:solidFill>
                        </a:rPr>
                        <a:t> </a:t>
                      </a:r>
                      <a:r>
                        <a:rPr lang="en-GB" sz="2400" b="1" dirty="0" smtClean="0">
                          <a:solidFill>
                            <a:srgbClr val="FFC000"/>
                          </a:solidFill>
                        </a:rPr>
                        <a:t>contacts/influence/negotiating</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b="1" dirty="0" smtClean="0">
                          <a:solidFill>
                            <a:srgbClr val="FFC000"/>
                          </a:solidFill>
                        </a:rPr>
                        <a:t>Social</a:t>
                      </a:r>
                    </a:p>
                    <a:p>
                      <a:endParaRPr lang="en-GB" sz="2400" b="1" dirty="0">
                        <a:solidFill>
                          <a:srgbClr val="FFC000"/>
                        </a:solidFill>
                      </a:endParaRPr>
                    </a:p>
                  </a:txBody>
                  <a:tcPr anchor="ctr">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b="1" dirty="0" smtClean="0">
                          <a:solidFill>
                            <a:srgbClr val="FFC000"/>
                          </a:solidFill>
                        </a:rPr>
                        <a:t>Skill Development</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b="1" dirty="0" smtClean="0">
                          <a:solidFill>
                            <a:srgbClr val="FFC000"/>
                          </a:solidFill>
                        </a:rPr>
                        <a:t>Pride</a:t>
                      </a:r>
                    </a:p>
                    <a:p>
                      <a:endParaRPr lang="en-GB" sz="2400" b="1" dirty="0">
                        <a:solidFill>
                          <a:srgbClr val="FFC000"/>
                        </a:solidFill>
                      </a:endParaRPr>
                    </a:p>
                  </a:txBody>
                  <a:tcPr anchor="ctr">
                    <a:noFill/>
                  </a:tcPr>
                </a:tc>
              </a:tr>
            </a:tbl>
          </a:graphicData>
        </a:graphic>
      </p:graphicFrame>
    </p:spTree>
    <p:extLst>
      <p:ext uri="{BB962C8B-B14F-4D97-AF65-F5344CB8AC3E}">
        <p14:creationId xmlns:p14="http://schemas.microsoft.com/office/powerpoint/2010/main" val="15241976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332656"/>
            <a:ext cx="8784976" cy="2376263"/>
          </a:xfrm>
        </p:spPr>
        <p:txBody>
          <a:bodyPr>
            <a:normAutofit fontScale="90000"/>
          </a:bodyPr>
          <a:lstStyle/>
          <a:p>
            <a:pPr algn="ctr"/>
            <a:r>
              <a:rPr lang="en-GB" dirty="0" smtClean="0">
                <a:solidFill>
                  <a:srgbClr val="FFC000"/>
                </a:solidFill>
              </a:rPr>
              <a:t>It’s a win-win opportunity </a:t>
            </a:r>
            <a:r>
              <a:rPr lang="en-GB" dirty="0"/>
              <a:t/>
            </a:r>
            <a:br>
              <a:rPr lang="en-GB" dirty="0"/>
            </a:br>
            <a:endParaRPr lang="en-GB" dirty="0"/>
          </a:p>
        </p:txBody>
      </p:sp>
      <p:sp>
        <p:nvSpPr>
          <p:cNvPr id="3" name="Subtitle 2"/>
          <p:cNvSpPr>
            <a:spLocks noGrp="1"/>
          </p:cNvSpPr>
          <p:nvPr>
            <p:ph type="subTitle" idx="1"/>
          </p:nvPr>
        </p:nvSpPr>
        <p:spPr>
          <a:xfrm>
            <a:off x="179512" y="2996952"/>
            <a:ext cx="8712968" cy="3024336"/>
          </a:xfrm>
        </p:spPr>
        <p:txBody>
          <a:bodyPr>
            <a:normAutofit/>
          </a:bodyPr>
          <a:lstStyle/>
          <a:p>
            <a:pPr algn="l"/>
            <a:r>
              <a:rPr lang="en-GB" sz="3200" dirty="0" smtClean="0">
                <a:solidFill>
                  <a:srgbClr val="FFC000"/>
                </a:solidFill>
              </a:rPr>
              <a:t>Business Community fulfil CSR objectives</a:t>
            </a:r>
          </a:p>
          <a:p>
            <a:pPr algn="l"/>
            <a:r>
              <a:rPr lang="en-GB" sz="3200" dirty="0">
                <a:solidFill>
                  <a:srgbClr val="FFC000"/>
                </a:solidFill>
              </a:rPr>
              <a:t>L</a:t>
            </a:r>
            <a:r>
              <a:rPr lang="en-GB" sz="3200" dirty="0" smtClean="0">
                <a:solidFill>
                  <a:srgbClr val="FFC000"/>
                </a:solidFill>
              </a:rPr>
              <a:t>ocal schools benefit</a:t>
            </a:r>
          </a:p>
          <a:p>
            <a:pPr algn="l"/>
            <a:r>
              <a:rPr lang="en-GB" sz="3200" dirty="0" smtClean="0">
                <a:solidFill>
                  <a:srgbClr val="FFC000"/>
                </a:solidFill>
              </a:rPr>
              <a:t>Rotary identify prospective new members   </a:t>
            </a:r>
          </a:p>
          <a:p>
            <a:pPr algn="l"/>
            <a:endParaRPr lang="en-GB" sz="2800" dirty="0" smtClean="0"/>
          </a:p>
          <a:p>
            <a:pPr algn="l"/>
            <a:endParaRPr lang="en-GB" dirty="0" smtClean="0"/>
          </a:p>
          <a:p>
            <a:pPr algn="l"/>
            <a:endParaRPr lang="en-GB" dirty="0"/>
          </a:p>
        </p:txBody>
      </p:sp>
    </p:spTree>
    <p:extLst>
      <p:ext uri="{BB962C8B-B14F-4D97-AF65-F5344CB8AC3E}">
        <p14:creationId xmlns:p14="http://schemas.microsoft.com/office/powerpoint/2010/main" val="10342046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332656"/>
            <a:ext cx="8784976" cy="2376263"/>
          </a:xfrm>
        </p:spPr>
        <p:txBody>
          <a:bodyPr>
            <a:normAutofit fontScale="90000"/>
          </a:bodyPr>
          <a:lstStyle/>
          <a:p>
            <a:pPr algn="ctr"/>
            <a:r>
              <a:rPr lang="en-GB" dirty="0" smtClean="0">
                <a:solidFill>
                  <a:srgbClr val="FFC000"/>
                </a:solidFill>
              </a:rPr>
              <a:t>The Membership Premium</a:t>
            </a:r>
            <a:r>
              <a:rPr lang="en-GB" dirty="0"/>
              <a:t/>
            </a:r>
            <a:br>
              <a:rPr lang="en-GB" dirty="0"/>
            </a:br>
            <a:endParaRPr lang="en-GB" dirty="0"/>
          </a:p>
        </p:txBody>
      </p:sp>
      <p:sp>
        <p:nvSpPr>
          <p:cNvPr id="3" name="Subtitle 2"/>
          <p:cNvSpPr>
            <a:spLocks noGrp="1"/>
          </p:cNvSpPr>
          <p:nvPr>
            <p:ph type="subTitle" idx="1"/>
          </p:nvPr>
        </p:nvSpPr>
        <p:spPr>
          <a:xfrm>
            <a:off x="179512" y="2492896"/>
            <a:ext cx="8712968" cy="4176464"/>
          </a:xfrm>
        </p:spPr>
        <p:txBody>
          <a:bodyPr>
            <a:normAutofit/>
          </a:bodyPr>
          <a:lstStyle/>
          <a:p>
            <a:pPr marL="457200" indent="-457200" algn="l">
              <a:buFont typeface="Arial" panose="020B0604020202020204" pitchFamily="34" charset="0"/>
              <a:buChar char="•"/>
            </a:pPr>
            <a:r>
              <a:rPr lang="en-GB" sz="3200" dirty="0" smtClean="0">
                <a:solidFill>
                  <a:srgbClr val="FFC000"/>
                </a:solidFill>
              </a:rPr>
              <a:t>Teachers are socially minded</a:t>
            </a:r>
          </a:p>
          <a:p>
            <a:pPr marL="457200" indent="-457200" algn="l">
              <a:buFont typeface="Arial" panose="020B0604020202020204" pitchFamily="34" charset="0"/>
              <a:buChar char="•"/>
            </a:pPr>
            <a:r>
              <a:rPr lang="en-GB" sz="3200" dirty="0" smtClean="0">
                <a:solidFill>
                  <a:srgbClr val="FFC000"/>
                </a:solidFill>
              </a:rPr>
              <a:t>Open up the business community</a:t>
            </a:r>
          </a:p>
          <a:p>
            <a:pPr marL="457200" indent="-457200" algn="l">
              <a:buFont typeface="Arial" panose="020B0604020202020204" pitchFamily="34" charset="0"/>
              <a:buChar char="•"/>
            </a:pPr>
            <a:r>
              <a:rPr lang="en-GB" sz="3200" dirty="0" smtClean="0">
                <a:solidFill>
                  <a:srgbClr val="FFC000"/>
                </a:solidFill>
              </a:rPr>
              <a:t>New membership opportunities</a:t>
            </a:r>
          </a:p>
          <a:p>
            <a:pPr marL="457200" indent="-457200" algn="l">
              <a:buFont typeface="Arial" panose="020B0604020202020204" pitchFamily="34" charset="0"/>
              <a:buChar char="•"/>
            </a:pPr>
            <a:endParaRPr lang="en-GB" sz="3200" dirty="0" smtClean="0">
              <a:solidFill>
                <a:srgbClr val="FFC000"/>
              </a:solidFill>
            </a:endParaRPr>
          </a:p>
          <a:p>
            <a:pPr marL="457200" indent="-457200" algn="l">
              <a:buFont typeface="Arial" panose="020B0604020202020204" pitchFamily="34" charset="0"/>
              <a:buChar char="•"/>
            </a:pPr>
            <a:endParaRPr lang="en-GB" sz="3200" dirty="0">
              <a:solidFill>
                <a:srgbClr val="FFC000"/>
              </a:solidFill>
            </a:endParaRPr>
          </a:p>
          <a:p>
            <a:pPr algn="l"/>
            <a:endParaRPr lang="en-GB" sz="2800" dirty="0" smtClean="0"/>
          </a:p>
          <a:p>
            <a:pPr algn="l"/>
            <a:endParaRPr lang="en-GB" dirty="0" smtClean="0"/>
          </a:p>
          <a:p>
            <a:pPr algn="l"/>
            <a:endParaRPr lang="en-GB" dirty="0"/>
          </a:p>
        </p:txBody>
      </p:sp>
    </p:spTree>
    <p:extLst>
      <p:ext uri="{BB962C8B-B14F-4D97-AF65-F5344CB8AC3E}">
        <p14:creationId xmlns:p14="http://schemas.microsoft.com/office/powerpoint/2010/main" val="25299129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332656"/>
            <a:ext cx="8784976" cy="2376263"/>
          </a:xfrm>
        </p:spPr>
        <p:txBody>
          <a:bodyPr>
            <a:normAutofit/>
          </a:bodyPr>
          <a:lstStyle/>
          <a:p>
            <a:pPr algn="ctr"/>
            <a:r>
              <a:rPr lang="en-GB" dirty="0" smtClean="0">
                <a:solidFill>
                  <a:srgbClr val="FFC000"/>
                </a:solidFill>
              </a:rPr>
              <a:t>Joined up Rotary</a:t>
            </a:r>
            <a:r>
              <a:rPr lang="en-GB" dirty="0"/>
              <a:t/>
            </a:r>
            <a:br>
              <a:rPr lang="en-GB" dirty="0"/>
            </a:br>
            <a:endParaRPr lang="en-GB" dirty="0"/>
          </a:p>
        </p:txBody>
      </p:sp>
      <p:sp>
        <p:nvSpPr>
          <p:cNvPr id="3" name="Subtitle 2"/>
          <p:cNvSpPr>
            <a:spLocks noGrp="1"/>
          </p:cNvSpPr>
          <p:nvPr>
            <p:ph type="subTitle" idx="1"/>
          </p:nvPr>
        </p:nvSpPr>
        <p:spPr>
          <a:xfrm>
            <a:off x="179512" y="2492896"/>
            <a:ext cx="8712968" cy="4176464"/>
          </a:xfrm>
        </p:spPr>
        <p:txBody>
          <a:bodyPr>
            <a:normAutofit/>
          </a:bodyPr>
          <a:lstStyle/>
          <a:p>
            <a:pPr marL="457200" indent="-457200" algn="l">
              <a:buFont typeface="Arial" panose="020B0604020202020204" pitchFamily="34" charset="0"/>
              <a:buChar char="•"/>
            </a:pPr>
            <a:r>
              <a:rPr lang="en-GB" sz="3200" dirty="0" smtClean="0">
                <a:solidFill>
                  <a:srgbClr val="FFC000"/>
                </a:solidFill>
              </a:rPr>
              <a:t>Membership</a:t>
            </a:r>
          </a:p>
          <a:p>
            <a:pPr marL="457200" indent="-457200" algn="l">
              <a:buFont typeface="Arial" panose="020B0604020202020204" pitchFamily="34" charset="0"/>
              <a:buChar char="•"/>
            </a:pPr>
            <a:r>
              <a:rPr lang="en-GB" sz="3200" dirty="0" smtClean="0">
                <a:solidFill>
                  <a:srgbClr val="FFC000"/>
                </a:solidFill>
              </a:rPr>
              <a:t>Marketing</a:t>
            </a:r>
          </a:p>
          <a:p>
            <a:pPr marL="457200" indent="-457200" algn="l">
              <a:buFont typeface="Arial" panose="020B0604020202020204" pitchFamily="34" charset="0"/>
              <a:buChar char="•"/>
            </a:pPr>
            <a:r>
              <a:rPr lang="en-GB" sz="3200" dirty="0" smtClean="0">
                <a:solidFill>
                  <a:srgbClr val="FFC000"/>
                </a:solidFill>
              </a:rPr>
              <a:t>Public Relations</a:t>
            </a:r>
          </a:p>
          <a:p>
            <a:pPr marL="457200" indent="-457200" algn="l">
              <a:buFont typeface="Arial" panose="020B0604020202020204" pitchFamily="34" charset="0"/>
              <a:buChar char="•"/>
            </a:pPr>
            <a:r>
              <a:rPr lang="en-GB" sz="3200" dirty="0" smtClean="0">
                <a:solidFill>
                  <a:srgbClr val="FFC000"/>
                </a:solidFill>
              </a:rPr>
              <a:t>Community</a:t>
            </a:r>
          </a:p>
          <a:p>
            <a:pPr marL="457200" indent="-457200" algn="l">
              <a:buFont typeface="Arial" panose="020B0604020202020204" pitchFamily="34" charset="0"/>
              <a:buChar char="•"/>
            </a:pPr>
            <a:r>
              <a:rPr lang="en-GB" sz="3200" dirty="0" smtClean="0">
                <a:solidFill>
                  <a:srgbClr val="FFC000"/>
                </a:solidFill>
              </a:rPr>
              <a:t>Vocational</a:t>
            </a:r>
          </a:p>
          <a:p>
            <a:pPr marL="457200" indent="-457200" algn="l">
              <a:buFont typeface="Arial" panose="020B0604020202020204" pitchFamily="34" charset="0"/>
              <a:buChar char="•"/>
            </a:pPr>
            <a:r>
              <a:rPr lang="en-GB" sz="3200" dirty="0" smtClean="0">
                <a:solidFill>
                  <a:srgbClr val="FFC000"/>
                </a:solidFill>
              </a:rPr>
              <a:t>Projects</a:t>
            </a:r>
          </a:p>
          <a:p>
            <a:pPr marL="457200" indent="-457200" algn="l">
              <a:buFont typeface="Arial" panose="020B0604020202020204" pitchFamily="34" charset="0"/>
              <a:buChar char="•"/>
            </a:pPr>
            <a:endParaRPr lang="en-GB" sz="3200" dirty="0">
              <a:solidFill>
                <a:srgbClr val="FFC000"/>
              </a:solidFill>
            </a:endParaRPr>
          </a:p>
          <a:p>
            <a:pPr algn="l"/>
            <a:endParaRPr lang="en-GB" sz="2800" dirty="0" smtClean="0"/>
          </a:p>
          <a:p>
            <a:pPr algn="l"/>
            <a:endParaRPr lang="en-GB" dirty="0" smtClean="0"/>
          </a:p>
          <a:p>
            <a:pPr algn="l"/>
            <a:endParaRPr lang="en-GB" dirty="0"/>
          </a:p>
        </p:txBody>
      </p:sp>
    </p:spTree>
    <p:extLst>
      <p:ext uri="{BB962C8B-B14F-4D97-AF65-F5344CB8AC3E}">
        <p14:creationId xmlns:p14="http://schemas.microsoft.com/office/powerpoint/2010/main" val="23028969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332657"/>
            <a:ext cx="8784976" cy="2088231"/>
          </a:xfrm>
        </p:spPr>
        <p:txBody>
          <a:bodyPr>
            <a:normAutofit/>
          </a:bodyPr>
          <a:lstStyle/>
          <a:p>
            <a:pPr algn="ctr"/>
            <a:r>
              <a:rPr lang="en-GB" dirty="0" smtClean="0">
                <a:solidFill>
                  <a:srgbClr val="FFC000"/>
                </a:solidFill>
              </a:rPr>
              <a:t>Next Steps</a:t>
            </a:r>
            <a:r>
              <a:rPr lang="en-GB" dirty="0"/>
              <a:t/>
            </a:r>
            <a:br>
              <a:rPr lang="en-GB" dirty="0"/>
            </a:br>
            <a:endParaRPr lang="en-GB" dirty="0"/>
          </a:p>
        </p:txBody>
      </p:sp>
      <p:sp>
        <p:nvSpPr>
          <p:cNvPr id="3" name="Subtitle 2"/>
          <p:cNvSpPr>
            <a:spLocks noGrp="1"/>
          </p:cNvSpPr>
          <p:nvPr>
            <p:ph type="subTitle" idx="1"/>
          </p:nvPr>
        </p:nvSpPr>
        <p:spPr>
          <a:xfrm>
            <a:off x="179512" y="2492896"/>
            <a:ext cx="8712968" cy="4176464"/>
          </a:xfrm>
        </p:spPr>
        <p:txBody>
          <a:bodyPr>
            <a:normAutofit/>
          </a:bodyPr>
          <a:lstStyle/>
          <a:p>
            <a:pPr marL="457200" indent="-457200" algn="l">
              <a:buFont typeface="Arial" panose="020B0604020202020204" pitchFamily="34" charset="0"/>
              <a:buChar char="•"/>
            </a:pPr>
            <a:r>
              <a:rPr lang="en-GB" sz="3200" dirty="0" smtClean="0">
                <a:solidFill>
                  <a:srgbClr val="FFC000"/>
                </a:solidFill>
              </a:rPr>
              <a:t>Register your interest with District BP</a:t>
            </a:r>
          </a:p>
          <a:p>
            <a:pPr marL="457200" indent="-457200" algn="l">
              <a:buFont typeface="Arial" panose="020B0604020202020204" pitchFamily="34" charset="0"/>
              <a:buChar char="•"/>
            </a:pPr>
            <a:r>
              <a:rPr lang="en-GB" sz="3200" dirty="0" smtClean="0">
                <a:solidFill>
                  <a:srgbClr val="FFC000"/>
                </a:solidFill>
              </a:rPr>
              <a:t>Contact and discuss with local schools</a:t>
            </a:r>
          </a:p>
          <a:p>
            <a:pPr marL="457200" indent="-457200" algn="l">
              <a:buFont typeface="Arial" panose="020B0604020202020204" pitchFamily="34" charset="0"/>
              <a:buChar char="•"/>
            </a:pPr>
            <a:r>
              <a:rPr lang="en-GB" sz="3200" dirty="0" smtClean="0">
                <a:solidFill>
                  <a:srgbClr val="FFC000"/>
                </a:solidFill>
              </a:rPr>
              <a:t>Talk to local businesses</a:t>
            </a:r>
          </a:p>
          <a:p>
            <a:pPr marL="914400" lvl="1" indent="-457200" algn="l">
              <a:buFont typeface="Rockwell" panose="02060603020205020403" pitchFamily="18" charset="0"/>
              <a:buChar char="–"/>
            </a:pPr>
            <a:r>
              <a:rPr lang="en-GB" sz="3200" dirty="0" smtClean="0">
                <a:solidFill>
                  <a:srgbClr val="FFC000"/>
                </a:solidFill>
              </a:rPr>
              <a:t>Supermarkets </a:t>
            </a:r>
          </a:p>
          <a:p>
            <a:pPr marL="914400" lvl="1" indent="-457200" algn="l">
              <a:buFont typeface="Rockwell" panose="02060603020205020403" pitchFamily="18" charset="0"/>
              <a:buChar char="–"/>
            </a:pPr>
            <a:r>
              <a:rPr lang="en-GB" sz="3200" dirty="0" smtClean="0">
                <a:solidFill>
                  <a:srgbClr val="FFC000"/>
                </a:solidFill>
              </a:rPr>
              <a:t>High Street shops and businesses</a:t>
            </a:r>
          </a:p>
          <a:p>
            <a:pPr marL="914400" lvl="1" indent="-457200" algn="l">
              <a:buFont typeface="Rockwell" panose="02060603020205020403" pitchFamily="18" charset="0"/>
              <a:buChar char="–"/>
            </a:pPr>
            <a:r>
              <a:rPr lang="en-GB" sz="3200" dirty="0" smtClean="0">
                <a:solidFill>
                  <a:srgbClr val="FFC000"/>
                </a:solidFill>
              </a:rPr>
              <a:t>SME’s</a:t>
            </a:r>
          </a:p>
          <a:p>
            <a:pPr lvl="1" algn="l"/>
            <a:endParaRPr lang="en-GB" sz="3200" dirty="0" smtClean="0">
              <a:solidFill>
                <a:srgbClr val="FFC000"/>
              </a:solidFill>
            </a:endParaRPr>
          </a:p>
          <a:p>
            <a:pPr algn="l"/>
            <a:endParaRPr lang="en-GB" sz="2800" dirty="0" smtClean="0"/>
          </a:p>
          <a:p>
            <a:pPr algn="l"/>
            <a:endParaRPr lang="en-GB" dirty="0" smtClean="0"/>
          </a:p>
          <a:p>
            <a:pPr algn="l"/>
            <a:endParaRPr lang="en-GB" dirty="0"/>
          </a:p>
        </p:txBody>
      </p:sp>
    </p:spTree>
    <p:extLst>
      <p:ext uri="{BB962C8B-B14F-4D97-AF65-F5344CB8AC3E}">
        <p14:creationId xmlns:p14="http://schemas.microsoft.com/office/powerpoint/2010/main" val="25299129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332656"/>
            <a:ext cx="8784976" cy="2376263"/>
          </a:xfrm>
        </p:spPr>
        <p:txBody>
          <a:bodyPr>
            <a:normAutofit fontScale="90000"/>
          </a:bodyPr>
          <a:lstStyle/>
          <a:p>
            <a:pPr algn="ctr"/>
            <a:r>
              <a:rPr lang="en-GB" dirty="0" smtClean="0">
                <a:solidFill>
                  <a:srgbClr val="FFC000"/>
                </a:solidFill>
              </a:rPr>
              <a:t>Lean on the District Team</a:t>
            </a:r>
            <a:r>
              <a:rPr lang="en-GB" dirty="0"/>
              <a:t/>
            </a:r>
            <a:br>
              <a:rPr lang="en-GB" dirty="0"/>
            </a:br>
            <a:endParaRPr lang="en-GB" dirty="0"/>
          </a:p>
        </p:txBody>
      </p:sp>
      <p:sp>
        <p:nvSpPr>
          <p:cNvPr id="3" name="Subtitle 2"/>
          <p:cNvSpPr>
            <a:spLocks noGrp="1"/>
          </p:cNvSpPr>
          <p:nvPr>
            <p:ph type="subTitle" idx="1"/>
          </p:nvPr>
        </p:nvSpPr>
        <p:spPr>
          <a:xfrm>
            <a:off x="179512" y="2492896"/>
            <a:ext cx="8712968" cy="4176464"/>
          </a:xfrm>
        </p:spPr>
        <p:txBody>
          <a:bodyPr>
            <a:normAutofit/>
          </a:bodyPr>
          <a:lstStyle/>
          <a:p>
            <a:pPr algn="l"/>
            <a:r>
              <a:rPr lang="en-GB" sz="3200" dirty="0" smtClean="0">
                <a:solidFill>
                  <a:srgbClr val="FFC000"/>
                </a:solidFill>
              </a:rPr>
              <a:t>The BP District team has the experience</a:t>
            </a:r>
          </a:p>
          <a:p>
            <a:pPr algn="l"/>
            <a:r>
              <a:rPr lang="en-GB" sz="3200" dirty="0" smtClean="0">
                <a:solidFill>
                  <a:srgbClr val="FFC000"/>
                </a:solidFill>
              </a:rPr>
              <a:t>We have many guidance documents</a:t>
            </a:r>
          </a:p>
          <a:p>
            <a:pPr algn="l"/>
            <a:r>
              <a:rPr lang="en-GB" sz="3200" dirty="0" smtClean="0">
                <a:solidFill>
                  <a:srgbClr val="FFC000"/>
                </a:solidFill>
              </a:rPr>
              <a:t>We offer total support to get started</a:t>
            </a:r>
          </a:p>
          <a:p>
            <a:pPr algn="l"/>
            <a:r>
              <a:rPr lang="en-GB" sz="3200" dirty="0" smtClean="0">
                <a:solidFill>
                  <a:srgbClr val="FFC000"/>
                </a:solidFill>
              </a:rPr>
              <a:t>We </a:t>
            </a:r>
            <a:r>
              <a:rPr lang="en-GB" sz="3200" dirty="0">
                <a:solidFill>
                  <a:srgbClr val="FFC000"/>
                </a:solidFill>
              </a:rPr>
              <a:t>have access to grant </a:t>
            </a:r>
            <a:r>
              <a:rPr lang="en-GB" sz="3200" dirty="0" smtClean="0">
                <a:solidFill>
                  <a:srgbClr val="FFC000"/>
                </a:solidFill>
              </a:rPr>
              <a:t>funds</a:t>
            </a:r>
          </a:p>
          <a:p>
            <a:pPr algn="l"/>
            <a:r>
              <a:rPr lang="en-GB" sz="3200" dirty="0" smtClean="0">
                <a:solidFill>
                  <a:srgbClr val="FFC000"/>
                </a:solidFill>
              </a:rPr>
              <a:t>Please do not go-it alone</a:t>
            </a:r>
          </a:p>
          <a:p>
            <a:pPr algn="l"/>
            <a:r>
              <a:rPr lang="en-GB" sz="3200" dirty="0" smtClean="0">
                <a:solidFill>
                  <a:srgbClr val="FFC000"/>
                </a:solidFill>
              </a:rPr>
              <a:t>BP is a professional approach to recruitment</a:t>
            </a:r>
          </a:p>
          <a:p>
            <a:pPr algn="l"/>
            <a:endParaRPr lang="en-GB" sz="2800" dirty="0" smtClean="0"/>
          </a:p>
          <a:p>
            <a:pPr algn="l"/>
            <a:endParaRPr lang="en-GB" dirty="0" smtClean="0"/>
          </a:p>
          <a:p>
            <a:pPr algn="l"/>
            <a:endParaRPr lang="en-GB" dirty="0"/>
          </a:p>
        </p:txBody>
      </p:sp>
    </p:spTree>
    <p:extLst>
      <p:ext uri="{BB962C8B-B14F-4D97-AF65-F5344CB8AC3E}">
        <p14:creationId xmlns:p14="http://schemas.microsoft.com/office/powerpoint/2010/main" val="32224741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332656"/>
            <a:ext cx="8784976" cy="2376263"/>
          </a:xfrm>
        </p:spPr>
        <p:txBody>
          <a:bodyPr>
            <a:normAutofit/>
          </a:bodyPr>
          <a:lstStyle/>
          <a:p>
            <a:pPr algn="ctr"/>
            <a:r>
              <a:rPr lang="en-GB" dirty="0" smtClean="0">
                <a:solidFill>
                  <a:srgbClr val="FFC000"/>
                </a:solidFill>
              </a:rPr>
              <a:t>Facebook Page</a:t>
            </a:r>
            <a:r>
              <a:rPr lang="en-GB" dirty="0"/>
              <a:t/>
            </a:r>
            <a:br>
              <a:rPr lang="en-GB" dirty="0"/>
            </a:br>
            <a:endParaRPr lang="en-GB" dirty="0"/>
          </a:p>
        </p:txBody>
      </p:sp>
      <p:sp>
        <p:nvSpPr>
          <p:cNvPr id="3" name="Subtitle 2"/>
          <p:cNvSpPr>
            <a:spLocks noGrp="1"/>
          </p:cNvSpPr>
          <p:nvPr>
            <p:ph type="subTitle" idx="1"/>
          </p:nvPr>
        </p:nvSpPr>
        <p:spPr>
          <a:xfrm>
            <a:off x="179512" y="2492896"/>
            <a:ext cx="8712968" cy="4176464"/>
          </a:xfrm>
        </p:spPr>
        <p:txBody>
          <a:bodyPr>
            <a:normAutofit/>
          </a:bodyPr>
          <a:lstStyle/>
          <a:p>
            <a:pPr algn="l"/>
            <a:r>
              <a:rPr lang="en-GB" sz="3200" dirty="0" smtClean="0">
                <a:solidFill>
                  <a:srgbClr val="FFC000"/>
                </a:solidFill>
              </a:rPr>
              <a:t>Visit Rotary Business Partnership Initiative</a:t>
            </a:r>
          </a:p>
          <a:p>
            <a:pPr marL="914400" lvl="1" indent="-457200" algn="l">
              <a:buFont typeface="Rockwell" panose="02060603020205020403" pitchFamily="18" charset="0"/>
              <a:buChar char="–"/>
            </a:pPr>
            <a:r>
              <a:rPr lang="en-GB" sz="2800" dirty="0" smtClean="0">
                <a:solidFill>
                  <a:srgbClr val="FFC000"/>
                </a:solidFill>
              </a:rPr>
              <a:t>Get ideas</a:t>
            </a:r>
          </a:p>
          <a:p>
            <a:pPr marL="914400" lvl="1" indent="-457200" algn="l">
              <a:buFont typeface="Rockwell" panose="02060603020205020403" pitchFamily="18" charset="0"/>
              <a:buChar char="–"/>
            </a:pPr>
            <a:r>
              <a:rPr lang="en-GB" sz="2800" dirty="0" smtClean="0">
                <a:solidFill>
                  <a:srgbClr val="FFC000"/>
                </a:solidFill>
              </a:rPr>
              <a:t>Link with your own pages</a:t>
            </a:r>
          </a:p>
          <a:p>
            <a:pPr marL="914400" lvl="1" indent="-457200" algn="l">
              <a:buFont typeface="Rockwell" panose="02060603020205020403" pitchFamily="18" charset="0"/>
              <a:buChar char="–"/>
            </a:pPr>
            <a:r>
              <a:rPr lang="en-GB" sz="2800" dirty="0" smtClean="0">
                <a:solidFill>
                  <a:srgbClr val="FFC000"/>
                </a:solidFill>
              </a:rPr>
              <a:t>Post your own BP projects</a:t>
            </a:r>
          </a:p>
          <a:p>
            <a:pPr marL="914400" lvl="1" indent="-457200" algn="l">
              <a:buFont typeface="Rockwell" panose="02060603020205020403" pitchFamily="18" charset="0"/>
              <a:buChar char="–"/>
            </a:pPr>
            <a:r>
              <a:rPr lang="en-GB" sz="2800" dirty="0" smtClean="0">
                <a:solidFill>
                  <a:srgbClr val="FFC000"/>
                </a:solidFill>
              </a:rPr>
              <a:t>Join the success story</a:t>
            </a:r>
          </a:p>
          <a:p>
            <a:pPr algn="l"/>
            <a:endParaRPr lang="en-GB" sz="2800" dirty="0" smtClean="0"/>
          </a:p>
          <a:p>
            <a:pPr algn="l"/>
            <a:endParaRPr lang="en-GB" dirty="0" smtClean="0"/>
          </a:p>
          <a:p>
            <a:pPr algn="l"/>
            <a:endParaRPr lang="en-GB" dirty="0"/>
          </a:p>
        </p:txBody>
      </p:sp>
    </p:spTree>
    <p:extLst>
      <p:ext uri="{BB962C8B-B14F-4D97-AF65-F5344CB8AC3E}">
        <p14:creationId xmlns:p14="http://schemas.microsoft.com/office/powerpoint/2010/main" val="15745666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548679"/>
            <a:ext cx="8784976" cy="1296145"/>
          </a:xfrm>
        </p:spPr>
        <p:txBody>
          <a:bodyPr>
            <a:normAutofit fontScale="90000"/>
          </a:bodyPr>
          <a:lstStyle/>
          <a:p>
            <a:pPr algn="ctr"/>
            <a:r>
              <a:rPr lang="en-GB" dirty="0" smtClean="0">
                <a:solidFill>
                  <a:srgbClr val="FFC000"/>
                </a:solidFill>
              </a:rPr>
              <a:t/>
            </a:r>
            <a:br>
              <a:rPr lang="en-GB" dirty="0" smtClean="0">
                <a:solidFill>
                  <a:srgbClr val="FFC000"/>
                </a:solidFill>
              </a:rPr>
            </a:br>
            <a:r>
              <a:rPr lang="en-GB" dirty="0" smtClean="0">
                <a:solidFill>
                  <a:srgbClr val="FFC000"/>
                </a:solidFill>
              </a:rPr>
              <a:t>A New Initiative</a:t>
            </a:r>
            <a:r>
              <a:rPr lang="en-GB" dirty="0"/>
              <a:t/>
            </a:r>
            <a:br>
              <a:rPr lang="en-GB" dirty="0"/>
            </a:br>
            <a:endParaRPr lang="en-GB" dirty="0"/>
          </a:p>
        </p:txBody>
      </p:sp>
      <p:sp>
        <p:nvSpPr>
          <p:cNvPr id="3" name="Subtitle 2"/>
          <p:cNvSpPr>
            <a:spLocks noGrp="1"/>
          </p:cNvSpPr>
          <p:nvPr>
            <p:ph type="subTitle" idx="1"/>
          </p:nvPr>
        </p:nvSpPr>
        <p:spPr>
          <a:xfrm>
            <a:off x="0" y="1772816"/>
            <a:ext cx="9144000" cy="4896544"/>
          </a:xfrm>
        </p:spPr>
        <p:txBody>
          <a:bodyPr>
            <a:normAutofit/>
          </a:bodyPr>
          <a:lstStyle/>
          <a:p>
            <a:pPr marL="457200" indent="-457200" algn="l">
              <a:buFont typeface="Arial" panose="020B0604020202020204" pitchFamily="34" charset="0"/>
              <a:buChar char="•"/>
            </a:pPr>
            <a:r>
              <a:rPr lang="en-GB" sz="3200" dirty="0" smtClean="0">
                <a:solidFill>
                  <a:srgbClr val="FFC000"/>
                </a:solidFill>
              </a:rPr>
              <a:t>Attention any club interested in:</a:t>
            </a:r>
          </a:p>
          <a:p>
            <a:pPr marL="914400" lvl="1" indent="-457200" algn="l">
              <a:buFont typeface="Wingdings" panose="05000000000000000000" pitchFamily="2" charset="2"/>
              <a:buChar char="ü"/>
            </a:pPr>
            <a:r>
              <a:rPr lang="en-GB" sz="3200" dirty="0" smtClean="0">
                <a:solidFill>
                  <a:srgbClr val="FFC000"/>
                </a:solidFill>
              </a:rPr>
              <a:t>Forging ties with business community</a:t>
            </a:r>
          </a:p>
          <a:p>
            <a:pPr marL="914400" lvl="1" indent="-457200" algn="l">
              <a:buFont typeface="Wingdings" panose="05000000000000000000" pitchFamily="2" charset="2"/>
              <a:buChar char="ü"/>
            </a:pPr>
            <a:r>
              <a:rPr lang="en-GB" sz="3200" dirty="0" smtClean="0">
                <a:solidFill>
                  <a:srgbClr val="FFC000"/>
                </a:solidFill>
              </a:rPr>
              <a:t>Helping schools with an ecology project</a:t>
            </a:r>
          </a:p>
          <a:p>
            <a:pPr marL="914400" lvl="1" indent="-457200" algn="l">
              <a:buFont typeface="Wingdings" panose="05000000000000000000" pitchFamily="2" charset="2"/>
              <a:buChar char="ü"/>
            </a:pPr>
            <a:r>
              <a:rPr lang="en-GB" sz="3200" dirty="0">
                <a:solidFill>
                  <a:srgbClr val="FFC000"/>
                </a:solidFill>
              </a:rPr>
              <a:t>Developing </a:t>
            </a:r>
            <a:r>
              <a:rPr lang="en-GB" sz="3200" dirty="0" smtClean="0">
                <a:solidFill>
                  <a:srgbClr val="FFC000"/>
                </a:solidFill>
              </a:rPr>
              <a:t>membership </a:t>
            </a:r>
            <a:r>
              <a:rPr lang="en-GB" sz="2800" dirty="0">
                <a:solidFill>
                  <a:srgbClr val="FFC000"/>
                </a:solidFill>
              </a:rPr>
              <a:t>	</a:t>
            </a:r>
            <a:endParaRPr lang="en-GB" sz="2800" dirty="0" smtClean="0">
              <a:solidFill>
                <a:srgbClr val="FFC000"/>
              </a:solidFill>
            </a:endParaRPr>
          </a:p>
          <a:p>
            <a:pPr algn="l"/>
            <a:endParaRPr lang="en-GB" dirty="0" smtClean="0"/>
          </a:p>
          <a:p>
            <a:pPr algn="l"/>
            <a:endParaRPr lang="en-GB" dirty="0"/>
          </a:p>
        </p:txBody>
      </p:sp>
    </p:spTree>
    <p:extLst>
      <p:ext uri="{BB962C8B-B14F-4D97-AF65-F5344CB8AC3E}">
        <p14:creationId xmlns:p14="http://schemas.microsoft.com/office/powerpoint/2010/main" val="10380857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548679"/>
            <a:ext cx="8784976" cy="1296145"/>
          </a:xfrm>
        </p:spPr>
        <p:txBody>
          <a:bodyPr>
            <a:normAutofit fontScale="90000"/>
          </a:bodyPr>
          <a:lstStyle/>
          <a:p>
            <a:pPr algn="ctr"/>
            <a:r>
              <a:rPr lang="en-GB" dirty="0" smtClean="0">
                <a:solidFill>
                  <a:srgbClr val="FFC000"/>
                </a:solidFill>
              </a:rPr>
              <a:t/>
            </a:r>
            <a:br>
              <a:rPr lang="en-GB" dirty="0" smtClean="0">
                <a:solidFill>
                  <a:srgbClr val="FFC000"/>
                </a:solidFill>
              </a:rPr>
            </a:br>
            <a:r>
              <a:rPr lang="en-GB" dirty="0" smtClean="0">
                <a:solidFill>
                  <a:srgbClr val="FFC000"/>
                </a:solidFill>
              </a:rPr>
              <a:t>Background</a:t>
            </a:r>
            <a:r>
              <a:rPr lang="en-GB" dirty="0"/>
              <a:t/>
            </a:r>
            <a:br>
              <a:rPr lang="en-GB" dirty="0"/>
            </a:br>
            <a:endParaRPr lang="en-GB" dirty="0"/>
          </a:p>
        </p:txBody>
      </p:sp>
      <p:sp>
        <p:nvSpPr>
          <p:cNvPr id="3" name="Subtitle 2"/>
          <p:cNvSpPr>
            <a:spLocks noGrp="1"/>
          </p:cNvSpPr>
          <p:nvPr>
            <p:ph type="subTitle" idx="1"/>
          </p:nvPr>
        </p:nvSpPr>
        <p:spPr>
          <a:xfrm>
            <a:off x="0" y="1556792"/>
            <a:ext cx="9144000" cy="5112568"/>
          </a:xfrm>
        </p:spPr>
        <p:txBody>
          <a:bodyPr>
            <a:normAutofit lnSpcReduction="10000"/>
          </a:bodyPr>
          <a:lstStyle/>
          <a:p>
            <a:pPr marL="457200" indent="-457200" algn="l">
              <a:buFont typeface="Arial" panose="020B0604020202020204" pitchFamily="34" charset="0"/>
              <a:buChar char="•"/>
            </a:pPr>
            <a:r>
              <a:rPr lang="en-GB" sz="3200" dirty="0" smtClean="0">
                <a:solidFill>
                  <a:srgbClr val="FFC000"/>
                </a:solidFill>
              </a:rPr>
              <a:t>Schools are keen to engage pupils in:</a:t>
            </a:r>
          </a:p>
          <a:p>
            <a:pPr marL="914400" lvl="1" indent="-457200" algn="l">
              <a:buFont typeface="Wingdings" panose="05000000000000000000" pitchFamily="2" charset="2"/>
              <a:buChar char="ü"/>
            </a:pPr>
            <a:r>
              <a:rPr lang="en-GB" sz="2800" dirty="0" smtClean="0">
                <a:solidFill>
                  <a:srgbClr val="FFC000"/>
                </a:solidFill>
              </a:rPr>
              <a:t>The environment</a:t>
            </a:r>
          </a:p>
          <a:p>
            <a:pPr marL="914400" lvl="1" indent="-457200" algn="l">
              <a:buFont typeface="Wingdings" panose="05000000000000000000" pitchFamily="2" charset="2"/>
              <a:buChar char="ü"/>
            </a:pPr>
            <a:r>
              <a:rPr lang="en-GB" sz="2800" dirty="0" smtClean="0">
                <a:solidFill>
                  <a:srgbClr val="FFC000"/>
                </a:solidFill>
              </a:rPr>
              <a:t>Food education</a:t>
            </a:r>
          </a:p>
          <a:p>
            <a:pPr marL="457200" indent="-457200" algn="l">
              <a:buFont typeface="Arial" panose="020B0604020202020204" pitchFamily="34" charset="0"/>
              <a:buChar char="•"/>
            </a:pPr>
            <a:r>
              <a:rPr lang="en-GB" sz="3200" dirty="0" smtClean="0">
                <a:solidFill>
                  <a:srgbClr val="FFC000"/>
                </a:solidFill>
              </a:rPr>
              <a:t>Business community are keen to:</a:t>
            </a:r>
          </a:p>
          <a:p>
            <a:pPr marL="914400" lvl="1" indent="-457200" algn="l">
              <a:buFont typeface="Wingdings" panose="05000000000000000000" pitchFamily="2" charset="2"/>
              <a:buChar char="ü"/>
            </a:pPr>
            <a:r>
              <a:rPr lang="en-GB" sz="2800" dirty="0" smtClean="0">
                <a:solidFill>
                  <a:srgbClr val="FFC000"/>
                </a:solidFill>
              </a:rPr>
              <a:t>Fulfil Corporate Social Responsibility objectives</a:t>
            </a:r>
          </a:p>
          <a:p>
            <a:pPr marL="457200" indent="-457200" algn="l">
              <a:buFont typeface="Arial" panose="020B0604020202020204" pitchFamily="34" charset="0"/>
              <a:buChar char="•"/>
            </a:pPr>
            <a:r>
              <a:rPr lang="en-GB" sz="3200" dirty="0" smtClean="0">
                <a:solidFill>
                  <a:srgbClr val="FFC000"/>
                </a:solidFill>
              </a:rPr>
              <a:t>Rotary is keen to:</a:t>
            </a:r>
          </a:p>
          <a:p>
            <a:pPr marL="914400" lvl="1" indent="-457200" algn="l">
              <a:buFont typeface="Wingdings" panose="05000000000000000000" pitchFamily="2" charset="2"/>
              <a:buChar char="ü"/>
            </a:pPr>
            <a:r>
              <a:rPr lang="en-GB" sz="2800" dirty="0" smtClean="0">
                <a:solidFill>
                  <a:srgbClr val="FFC000"/>
                </a:solidFill>
              </a:rPr>
              <a:t>Explore ways of attracting new members </a:t>
            </a:r>
          </a:p>
          <a:p>
            <a:pPr lvl="1" algn="l"/>
            <a:endParaRPr lang="en-GB" sz="2800" dirty="0" smtClean="0">
              <a:solidFill>
                <a:srgbClr val="FFC000"/>
              </a:solidFill>
            </a:endParaRPr>
          </a:p>
          <a:p>
            <a:pPr algn="l"/>
            <a:r>
              <a:rPr lang="en-GB" sz="2800" dirty="0">
                <a:solidFill>
                  <a:srgbClr val="FFC000"/>
                </a:solidFill>
              </a:rPr>
              <a:t>	</a:t>
            </a:r>
            <a:endParaRPr lang="en-GB" sz="2800" dirty="0" smtClean="0">
              <a:solidFill>
                <a:srgbClr val="FFC000"/>
              </a:solidFill>
            </a:endParaRPr>
          </a:p>
          <a:p>
            <a:pPr algn="l"/>
            <a:endParaRPr lang="en-GB" dirty="0" smtClean="0"/>
          </a:p>
          <a:p>
            <a:pPr algn="l"/>
            <a:endParaRPr lang="en-GB" dirty="0"/>
          </a:p>
        </p:txBody>
      </p:sp>
    </p:spTree>
    <p:extLst>
      <p:ext uri="{BB962C8B-B14F-4D97-AF65-F5344CB8AC3E}">
        <p14:creationId xmlns:p14="http://schemas.microsoft.com/office/powerpoint/2010/main" val="28730039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548679"/>
            <a:ext cx="8784976" cy="1296145"/>
          </a:xfrm>
        </p:spPr>
        <p:txBody>
          <a:bodyPr>
            <a:normAutofit fontScale="90000"/>
          </a:bodyPr>
          <a:lstStyle/>
          <a:p>
            <a:pPr algn="ctr"/>
            <a:r>
              <a:rPr lang="en-GB" dirty="0" smtClean="0">
                <a:solidFill>
                  <a:srgbClr val="FFC000"/>
                </a:solidFill>
              </a:rPr>
              <a:t/>
            </a:r>
            <a:br>
              <a:rPr lang="en-GB" dirty="0" smtClean="0">
                <a:solidFill>
                  <a:srgbClr val="FFC000"/>
                </a:solidFill>
              </a:rPr>
            </a:br>
            <a:r>
              <a:rPr lang="en-GB" dirty="0" smtClean="0">
                <a:solidFill>
                  <a:srgbClr val="FFC000"/>
                </a:solidFill>
              </a:rPr>
              <a:t>A Simple Solution</a:t>
            </a:r>
            <a:r>
              <a:rPr lang="en-GB" dirty="0"/>
              <a:t/>
            </a:r>
            <a:br>
              <a:rPr lang="en-GB" dirty="0"/>
            </a:br>
            <a:endParaRPr lang="en-GB" dirty="0"/>
          </a:p>
        </p:txBody>
      </p:sp>
      <p:sp>
        <p:nvSpPr>
          <p:cNvPr id="3" name="Subtitle 2"/>
          <p:cNvSpPr>
            <a:spLocks noGrp="1"/>
          </p:cNvSpPr>
          <p:nvPr>
            <p:ph type="subTitle" idx="1"/>
          </p:nvPr>
        </p:nvSpPr>
        <p:spPr>
          <a:xfrm>
            <a:off x="0" y="1340768"/>
            <a:ext cx="9144000" cy="5328592"/>
          </a:xfrm>
        </p:spPr>
        <p:txBody>
          <a:bodyPr>
            <a:normAutofit/>
          </a:bodyPr>
          <a:lstStyle/>
          <a:p>
            <a:pPr marL="457200" indent="-457200" algn="l">
              <a:buFont typeface="Arial" panose="020B0604020202020204" pitchFamily="34" charset="0"/>
              <a:buChar char="•"/>
            </a:pPr>
            <a:r>
              <a:rPr lang="en-GB" sz="2800" dirty="0" smtClean="0">
                <a:solidFill>
                  <a:srgbClr val="FFC000"/>
                </a:solidFill>
              </a:rPr>
              <a:t>Engage with local business to build an eco-bottle greenhouse for  a local school</a:t>
            </a:r>
          </a:p>
          <a:p>
            <a:pPr lvl="1" algn="l"/>
            <a:endParaRPr lang="en-GB" sz="2800" dirty="0" smtClean="0">
              <a:solidFill>
                <a:srgbClr val="FFC000"/>
              </a:solidFill>
            </a:endParaRPr>
          </a:p>
          <a:p>
            <a:pPr algn="l"/>
            <a:r>
              <a:rPr lang="en-GB" sz="2800" dirty="0">
                <a:solidFill>
                  <a:srgbClr val="FFC000"/>
                </a:solidFill>
              </a:rPr>
              <a:t>	</a:t>
            </a:r>
            <a:endParaRPr lang="en-GB" sz="2800" dirty="0" smtClean="0">
              <a:solidFill>
                <a:srgbClr val="FFC000"/>
              </a:solidFill>
            </a:endParaRPr>
          </a:p>
          <a:p>
            <a:pPr algn="l"/>
            <a:endParaRPr lang="en-GB" dirty="0" smtClean="0"/>
          </a:p>
          <a:p>
            <a:pPr algn="l"/>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71125" y="2267490"/>
            <a:ext cx="5821155" cy="4365866"/>
          </a:xfrm>
          <a:prstGeom prst="rect">
            <a:avLst/>
          </a:prstGeom>
        </p:spPr>
      </p:pic>
    </p:spTree>
    <p:extLst>
      <p:ext uri="{BB962C8B-B14F-4D97-AF65-F5344CB8AC3E}">
        <p14:creationId xmlns:p14="http://schemas.microsoft.com/office/powerpoint/2010/main" val="9241685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620688"/>
            <a:ext cx="8784976" cy="1800199"/>
          </a:xfrm>
        </p:spPr>
        <p:txBody>
          <a:bodyPr>
            <a:normAutofit fontScale="90000"/>
          </a:bodyPr>
          <a:lstStyle/>
          <a:p>
            <a:pPr algn="ctr"/>
            <a:r>
              <a:rPr lang="en-GB" dirty="0" smtClean="0">
                <a:solidFill>
                  <a:srgbClr val="FFC000"/>
                </a:solidFill>
              </a:rPr>
              <a:t/>
            </a:r>
            <a:br>
              <a:rPr lang="en-GB" dirty="0" smtClean="0">
                <a:solidFill>
                  <a:srgbClr val="FFC000"/>
                </a:solidFill>
              </a:rPr>
            </a:br>
            <a:r>
              <a:rPr lang="en-GB" dirty="0" smtClean="0">
                <a:solidFill>
                  <a:srgbClr val="FFC000"/>
                </a:solidFill>
              </a:rPr>
              <a:t>Ticks so many boxes</a:t>
            </a:r>
            <a:br>
              <a:rPr lang="en-GB" dirty="0" smtClean="0">
                <a:solidFill>
                  <a:srgbClr val="FFC000"/>
                </a:solidFill>
              </a:rPr>
            </a:br>
            <a:r>
              <a:rPr lang="en-GB" dirty="0" smtClean="0">
                <a:solidFill>
                  <a:srgbClr val="FFC000"/>
                </a:solidFill>
              </a:rPr>
              <a:t>with schools</a:t>
            </a:r>
            <a:r>
              <a:rPr lang="en-GB" dirty="0"/>
              <a:t/>
            </a:r>
            <a:br>
              <a:rPr lang="en-GB" dirty="0"/>
            </a:br>
            <a:endParaRPr lang="en-GB" dirty="0"/>
          </a:p>
        </p:txBody>
      </p:sp>
      <p:sp>
        <p:nvSpPr>
          <p:cNvPr id="3" name="Subtitle 2"/>
          <p:cNvSpPr>
            <a:spLocks noGrp="1"/>
          </p:cNvSpPr>
          <p:nvPr>
            <p:ph type="subTitle" idx="1"/>
          </p:nvPr>
        </p:nvSpPr>
        <p:spPr>
          <a:xfrm>
            <a:off x="0" y="2132856"/>
            <a:ext cx="9144000" cy="4536504"/>
          </a:xfrm>
        </p:spPr>
        <p:txBody>
          <a:bodyPr>
            <a:normAutofit lnSpcReduction="10000"/>
          </a:bodyPr>
          <a:lstStyle/>
          <a:p>
            <a:pPr marL="457200" indent="-457200" algn="l">
              <a:buFont typeface="Arial" panose="020B0604020202020204" pitchFamily="34" charset="0"/>
              <a:buChar char="•"/>
            </a:pPr>
            <a:r>
              <a:rPr lang="en-GB" sz="3600" dirty="0" smtClean="0">
                <a:solidFill>
                  <a:srgbClr val="FFC000"/>
                </a:solidFill>
              </a:rPr>
              <a:t>Environment</a:t>
            </a:r>
          </a:p>
          <a:p>
            <a:pPr marL="914400" lvl="1" indent="-457200" algn="l">
              <a:buFont typeface="Wingdings" panose="05000000000000000000" pitchFamily="2" charset="2"/>
              <a:buChar char="ü"/>
            </a:pPr>
            <a:r>
              <a:rPr lang="en-GB" sz="2800" dirty="0" smtClean="0">
                <a:solidFill>
                  <a:srgbClr val="FFC000"/>
                </a:solidFill>
              </a:rPr>
              <a:t>Pupils learn about recycling </a:t>
            </a:r>
          </a:p>
          <a:p>
            <a:pPr marL="457200" indent="-457200" algn="l">
              <a:buFont typeface="Arial" panose="020B0604020202020204" pitchFamily="34" charset="0"/>
              <a:buChar char="•"/>
            </a:pPr>
            <a:r>
              <a:rPr lang="en-GB" sz="3600" dirty="0" smtClean="0">
                <a:solidFill>
                  <a:srgbClr val="FFC000"/>
                </a:solidFill>
              </a:rPr>
              <a:t>Construction</a:t>
            </a:r>
          </a:p>
          <a:p>
            <a:pPr marL="914400" lvl="1" indent="-457200" algn="l">
              <a:buFont typeface="Wingdings" panose="05000000000000000000" pitchFamily="2" charset="2"/>
              <a:buChar char="ü"/>
            </a:pPr>
            <a:r>
              <a:rPr lang="en-GB" sz="2800" dirty="0" smtClean="0">
                <a:solidFill>
                  <a:srgbClr val="FFC000"/>
                </a:solidFill>
              </a:rPr>
              <a:t>Pupils engage with building the greenhouse</a:t>
            </a:r>
          </a:p>
          <a:p>
            <a:pPr marL="457200" indent="-457200" algn="l">
              <a:buFont typeface="Arial" panose="020B0604020202020204" pitchFamily="34" charset="0"/>
              <a:buChar char="•"/>
            </a:pPr>
            <a:r>
              <a:rPr lang="en-GB" sz="3600" dirty="0" smtClean="0">
                <a:solidFill>
                  <a:srgbClr val="FFC000"/>
                </a:solidFill>
              </a:rPr>
              <a:t>Food education</a:t>
            </a:r>
          </a:p>
          <a:p>
            <a:pPr marL="914400" lvl="1" indent="-457200" algn="l">
              <a:buFont typeface="Wingdings" panose="05000000000000000000" pitchFamily="2" charset="2"/>
              <a:buChar char="ü"/>
            </a:pPr>
            <a:r>
              <a:rPr lang="en-GB" sz="2800" dirty="0" smtClean="0">
                <a:solidFill>
                  <a:srgbClr val="FFC000"/>
                </a:solidFill>
              </a:rPr>
              <a:t>Pupils learn about growing food</a:t>
            </a:r>
          </a:p>
          <a:p>
            <a:pPr algn="l"/>
            <a:r>
              <a:rPr lang="en-GB" sz="2800" dirty="0">
                <a:solidFill>
                  <a:srgbClr val="FFC000"/>
                </a:solidFill>
              </a:rPr>
              <a:t>	</a:t>
            </a:r>
            <a:endParaRPr lang="en-GB" sz="2800" dirty="0" smtClean="0">
              <a:solidFill>
                <a:srgbClr val="FFC000"/>
              </a:solidFill>
            </a:endParaRPr>
          </a:p>
          <a:p>
            <a:pPr algn="l"/>
            <a:endParaRPr lang="en-GB" dirty="0" smtClean="0"/>
          </a:p>
          <a:p>
            <a:pPr algn="l"/>
            <a:endParaRPr lang="en-GB" dirty="0"/>
          </a:p>
        </p:txBody>
      </p:sp>
    </p:spTree>
    <p:extLst>
      <p:ext uri="{BB962C8B-B14F-4D97-AF65-F5344CB8AC3E}">
        <p14:creationId xmlns:p14="http://schemas.microsoft.com/office/powerpoint/2010/main" val="12943589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548679"/>
            <a:ext cx="8784976" cy="1224137"/>
          </a:xfrm>
        </p:spPr>
        <p:txBody>
          <a:bodyPr>
            <a:normAutofit fontScale="90000"/>
          </a:bodyPr>
          <a:lstStyle/>
          <a:p>
            <a:pPr algn="ctr"/>
            <a:r>
              <a:rPr lang="en-GB" dirty="0" smtClean="0">
                <a:solidFill>
                  <a:srgbClr val="FFC000"/>
                </a:solidFill>
              </a:rPr>
              <a:t/>
            </a:r>
            <a:br>
              <a:rPr lang="en-GB" dirty="0" smtClean="0">
                <a:solidFill>
                  <a:srgbClr val="FFC000"/>
                </a:solidFill>
              </a:rPr>
            </a:br>
            <a:r>
              <a:rPr lang="en-GB" dirty="0" smtClean="0">
                <a:solidFill>
                  <a:srgbClr val="FFC000"/>
                </a:solidFill>
              </a:rPr>
              <a:t>Easy BP Project</a:t>
            </a:r>
            <a:r>
              <a:rPr lang="en-GB" dirty="0"/>
              <a:t/>
            </a:r>
            <a:br>
              <a:rPr lang="en-GB" dirty="0"/>
            </a:br>
            <a:endParaRPr lang="en-GB" dirty="0"/>
          </a:p>
        </p:txBody>
      </p:sp>
      <p:sp>
        <p:nvSpPr>
          <p:cNvPr id="3" name="Subtitle 2"/>
          <p:cNvSpPr>
            <a:spLocks noGrp="1"/>
          </p:cNvSpPr>
          <p:nvPr>
            <p:ph type="subTitle" idx="1"/>
          </p:nvPr>
        </p:nvSpPr>
        <p:spPr>
          <a:xfrm>
            <a:off x="0" y="2132856"/>
            <a:ext cx="9144000" cy="4536504"/>
          </a:xfrm>
        </p:spPr>
        <p:txBody>
          <a:bodyPr>
            <a:normAutofit fontScale="85000" lnSpcReduction="20000"/>
          </a:bodyPr>
          <a:lstStyle/>
          <a:p>
            <a:pPr marL="457200" indent="-457200" algn="l">
              <a:buFont typeface="Arial" panose="020B0604020202020204" pitchFamily="34" charset="0"/>
              <a:buChar char="•"/>
            </a:pPr>
            <a:r>
              <a:rPr lang="en-GB" sz="4200" dirty="0" smtClean="0">
                <a:solidFill>
                  <a:srgbClr val="FFC000"/>
                </a:solidFill>
              </a:rPr>
              <a:t>Ideal for any sized business:  </a:t>
            </a:r>
          </a:p>
          <a:p>
            <a:pPr marL="914400" lvl="1" indent="-457200" algn="l">
              <a:buFont typeface="Wingdings" panose="05000000000000000000" pitchFamily="2" charset="2"/>
              <a:buChar char="ü"/>
            </a:pPr>
            <a:r>
              <a:rPr lang="en-GB" sz="3500" dirty="0" smtClean="0">
                <a:solidFill>
                  <a:srgbClr val="FFC000"/>
                </a:solidFill>
              </a:rPr>
              <a:t>Low cost project</a:t>
            </a:r>
          </a:p>
          <a:p>
            <a:pPr marL="914400" lvl="1" indent="-457200" algn="l">
              <a:buFont typeface="Wingdings" panose="05000000000000000000" pitchFamily="2" charset="2"/>
              <a:buChar char="ü"/>
            </a:pPr>
            <a:r>
              <a:rPr lang="en-GB" sz="3500" dirty="0" smtClean="0">
                <a:solidFill>
                  <a:srgbClr val="FFC000"/>
                </a:solidFill>
              </a:rPr>
              <a:t>4 people a maximum of 2 days to erect</a:t>
            </a:r>
          </a:p>
          <a:p>
            <a:pPr marL="914400" lvl="1" indent="-457200" algn="l">
              <a:buFont typeface="Wingdings" panose="05000000000000000000" pitchFamily="2" charset="2"/>
              <a:buChar char="ü"/>
            </a:pPr>
            <a:r>
              <a:rPr lang="en-GB" sz="3500" dirty="0" smtClean="0">
                <a:solidFill>
                  <a:srgbClr val="FFC000"/>
                </a:solidFill>
              </a:rPr>
              <a:t>Delivers their CSR objectives</a:t>
            </a:r>
          </a:p>
          <a:p>
            <a:pPr marL="914400" lvl="1" indent="-457200" algn="l">
              <a:buFont typeface="Wingdings" panose="05000000000000000000" pitchFamily="2" charset="2"/>
              <a:buChar char="ü"/>
            </a:pPr>
            <a:r>
              <a:rPr lang="en-GB" sz="3500" dirty="0" smtClean="0">
                <a:solidFill>
                  <a:srgbClr val="FFC000"/>
                </a:solidFill>
              </a:rPr>
              <a:t>Engages with local schools</a:t>
            </a:r>
          </a:p>
          <a:p>
            <a:pPr marL="914400" lvl="1" indent="-457200" algn="l">
              <a:buFont typeface="Wingdings" panose="05000000000000000000" pitchFamily="2" charset="2"/>
              <a:buChar char="ü"/>
            </a:pPr>
            <a:endParaRPr lang="en-GB" sz="2800" dirty="0" smtClean="0">
              <a:solidFill>
                <a:srgbClr val="FFC000"/>
              </a:solidFill>
            </a:endParaRPr>
          </a:p>
          <a:p>
            <a:pPr marL="914400" lvl="1" indent="-457200" algn="l">
              <a:buFont typeface="Wingdings" panose="05000000000000000000" pitchFamily="2" charset="2"/>
              <a:buChar char="ü"/>
            </a:pPr>
            <a:endParaRPr lang="en-GB" sz="2800" dirty="0" smtClean="0">
              <a:solidFill>
                <a:srgbClr val="FFC000"/>
              </a:solidFill>
            </a:endParaRPr>
          </a:p>
          <a:p>
            <a:pPr marL="457200" indent="-457200" algn="l">
              <a:buFont typeface="Arial" panose="020B0604020202020204" pitchFamily="34" charset="0"/>
              <a:buChar char="•"/>
            </a:pPr>
            <a:endParaRPr lang="en-GB" sz="2800" dirty="0" smtClean="0">
              <a:solidFill>
                <a:srgbClr val="FFC000"/>
              </a:solidFill>
            </a:endParaRPr>
          </a:p>
          <a:p>
            <a:pPr algn="l"/>
            <a:r>
              <a:rPr lang="en-GB" sz="2800" dirty="0">
                <a:solidFill>
                  <a:srgbClr val="FFC000"/>
                </a:solidFill>
              </a:rPr>
              <a:t>	</a:t>
            </a:r>
            <a:endParaRPr lang="en-GB" sz="2800" dirty="0" smtClean="0">
              <a:solidFill>
                <a:srgbClr val="FFC000"/>
              </a:solidFill>
            </a:endParaRPr>
          </a:p>
          <a:p>
            <a:pPr algn="l"/>
            <a:endParaRPr lang="en-GB" dirty="0" smtClean="0"/>
          </a:p>
          <a:p>
            <a:pPr algn="l"/>
            <a:endParaRPr lang="en-GB" dirty="0"/>
          </a:p>
        </p:txBody>
      </p:sp>
    </p:spTree>
    <p:extLst>
      <p:ext uri="{BB962C8B-B14F-4D97-AF65-F5344CB8AC3E}">
        <p14:creationId xmlns:p14="http://schemas.microsoft.com/office/powerpoint/2010/main" val="14720930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68" y="5760"/>
            <a:ext cx="10260632" cy="1224136"/>
          </a:xfrm>
        </p:spPr>
        <p:txBody>
          <a:bodyPr anchor="ctr">
            <a:normAutofit fontScale="90000"/>
          </a:bodyPr>
          <a:lstStyle/>
          <a:p>
            <a:pPr algn="ctr"/>
            <a:r>
              <a:rPr lang="en-GB" dirty="0" smtClean="0">
                <a:solidFill>
                  <a:srgbClr val="FFC000"/>
                </a:solidFill>
              </a:rPr>
              <a:t/>
            </a:r>
            <a:br>
              <a:rPr lang="en-GB" dirty="0" smtClean="0">
                <a:solidFill>
                  <a:srgbClr val="FFC000"/>
                </a:solidFill>
              </a:rPr>
            </a:br>
            <a:r>
              <a:rPr lang="en-GB" sz="5300" dirty="0" smtClean="0">
                <a:solidFill>
                  <a:srgbClr val="FFC000"/>
                </a:solidFill>
              </a:rPr>
              <a:t>Teachers Ambitions</a:t>
            </a:r>
            <a:r>
              <a:rPr lang="en-GB" dirty="0"/>
              <a:t/>
            </a:r>
            <a:br>
              <a:rPr lang="en-GB" dirty="0"/>
            </a:br>
            <a:endParaRPr lang="en-GB" dirty="0"/>
          </a:p>
        </p:txBody>
      </p:sp>
      <p:sp>
        <p:nvSpPr>
          <p:cNvPr id="3" name="Subtitle 2"/>
          <p:cNvSpPr>
            <a:spLocks noGrp="1"/>
          </p:cNvSpPr>
          <p:nvPr>
            <p:ph type="subTitle" idx="1"/>
          </p:nvPr>
        </p:nvSpPr>
        <p:spPr>
          <a:xfrm>
            <a:off x="-108520" y="1412776"/>
            <a:ext cx="9865096" cy="6192688"/>
          </a:xfrm>
        </p:spPr>
        <p:txBody>
          <a:bodyPr>
            <a:normAutofit/>
          </a:bodyPr>
          <a:lstStyle/>
          <a:p>
            <a:pPr marL="457200" indent="-457200" algn="l">
              <a:buFont typeface="Arial" panose="020B0604020202020204" pitchFamily="34" charset="0"/>
              <a:buChar char="•"/>
            </a:pPr>
            <a:r>
              <a:rPr lang="en-GB" sz="3600" dirty="0" smtClean="0">
                <a:solidFill>
                  <a:srgbClr val="FFC000"/>
                </a:solidFill>
              </a:rPr>
              <a:t>We know:</a:t>
            </a:r>
          </a:p>
          <a:p>
            <a:pPr marL="914400" lvl="1" indent="-457200" algn="l">
              <a:buFont typeface="Wingdings" panose="05000000000000000000" pitchFamily="2" charset="2"/>
              <a:buChar char="ü"/>
            </a:pPr>
            <a:r>
              <a:rPr lang="en-GB" sz="3200" dirty="0" smtClean="0">
                <a:solidFill>
                  <a:srgbClr val="FFC000"/>
                </a:solidFill>
              </a:rPr>
              <a:t>Keen to create  eco projects for pupils</a:t>
            </a:r>
          </a:p>
          <a:p>
            <a:pPr marL="914400" lvl="1" indent="-457200" algn="l">
              <a:buFont typeface="Wingdings" panose="05000000000000000000" pitchFamily="2" charset="2"/>
              <a:buChar char="ü"/>
            </a:pPr>
            <a:r>
              <a:rPr lang="en-GB" sz="3200" dirty="0" smtClean="0">
                <a:solidFill>
                  <a:srgbClr val="FFC000"/>
                </a:solidFill>
              </a:rPr>
              <a:t>The eco-bottle greenhouse is a great start</a:t>
            </a:r>
          </a:p>
          <a:p>
            <a:pPr marL="914400" lvl="1" indent="-457200" algn="l">
              <a:buFont typeface="Wingdings" panose="05000000000000000000" pitchFamily="2" charset="2"/>
              <a:buChar char="ü"/>
            </a:pPr>
            <a:r>
              <a:rPr lang="en-GB" sz="3200" dirty="0" smtClean="0">
                <a:solidFill>
                  <a:srgbClr val="FFC000"/>
                </a:solidFill>
              </a:rPr>
              <a:t>Introduce other eco projects</a:t>
            </a:r>
          </a:p>
          <a:p>
            <a:pPr lvl="1" algn="l"/>
            <a:endParaRPr lang="en-GB" sz="2800" dirty="0" smtClean="0">
              <a:solidFill>
                <a:srgbClr val="FFC000"/>
              </a:solidFill>
            </a:endParaRPr>
          </a:p>
          <a:p>
            <a:pPr marL="457200" indent="-457200" algn="l">
              <a:buFont typeface="Arial" panose="020B0604020202020204" pitchFamily="34" charset="0"/>
              <a:buChar char="•"/>
            </a:pPr>
            <a:endParaRPr lang="en-GB" sz="2800" dirty="0" smtClean="0">
              <a:solidFill>
                <a:srgbClr val="FFC000"/>
              </a:solidFill>
            </a:endParaRPr>
          </a:p>
          <a:p>
            <a:pPr algn="l"/>
            <a:r>
              <a:rPr lang="en-GB" sz="2800" dirty="0">
                <a:solidFill>
                  <a:srgbClr val="FFC000"/>
                </a:solidFill>
              </a:rPr>
              <a:t>	</a:t>
            </a:r>
            <a:endParaRPr lang="en-GB" sz="2800" dirty="0" smtClean="0">
              <a:solidFill>
                <a:srgbClr val="FFC000"/>
              </a:solidFill>
            </a:endParaRPr>
          </a:p>
          <a:p>
            <a:pPr algn="l"/>
            <a:endParaRPr lang="en-GB" dirty="0" smtClean="0"/>
          </a:p>
          <a:p>
            <a:pPr algn="l"/>
            <a:endParaRPr lang="en-GB" dirty="0"/>
          </a:p>
        </p:txBody>
      </p:sp>
    </p:spTree>
    <p:extLst>
      <p:ext uri="{BB962C8B-B14F-4D97-AF65-F5344CB8AC3E}">
        <p14:creationId xmlns:p14="http://schemas.microsoft.com/office/powerpoint/2010/main" val="27539548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68" y="5760"/>
            <a:ext cx="10260632" cy="1224136"/>
          </a:xfrm>
        </p:spPr>
        <p:txBody>
          <a:bodyPr anchor="ctr">
            <a:normAutofit fontScale="90000"/>
          </a:bodyPr>
          <a:lstStyle/>
          <a:p>
            <a:pPr algn="ctr"/>
            <a:r>
              <a:rPr lang="en-GB" dirty="0" smtClean="0">
                <a:solidFill>
                  <a:srgbClr val="FFC000"/>
                </a:solidFill>
              </a:rPr>
              <a:t/>
            </a:r>
            <a:br>
              <a:rPr lang="en-GB" dirty="0" smtClean="0">
                <a:solidFill>
                  <a:srgbClr val="FFC000"/>
                </a:solidFill>
              </a:rPr>
            </a:br>
            <a:r>
              <a:rPr lang="en-GB" sz="5300" dirty="0" smtClean="0">
                <a:solidFill>
                  <a:srgbClr val="FFC000"/>
                </a:solidFill>
              </a:rPr>
              <a:t>Teachers and Rotary</a:t>
            </a:r>
            <a:r>
              <a:rPr lang="en-GB" dirty="0"/>
              <a:t/>
            </a:r>
            <a:br>
              <a:rPr lang="en-GB" dirty="0"/>
            </a:br>
            <a:endParaRPr lang="en-GB" dirty="0"/>
          </a:p>
        </p:txBody>
      </p:sp>
      <p:sp>
        <p:nvSpPr>
          <p:cNvPr id="3" name="Subtitle 2"/>
          <p:cNvSpPr>
            <a:spLocks noGrp="1"/>
          </p:cNvSpPr>
          <p:nvPr>
            <p:ph type="subTitle" idx="1"/>
          </p:nvPr>
        </p:nvSpPr>
        <p:spPr>
          <a:xfrm>
            <a:off x="-108520" y="1412776"/>
            <a:ext cx="9145016" cy="6192688"/>
          </a:xfrm>
        </p:spPr>
        <p:txBody>
          <a:bodyPr>
            <a:normAutofit fontScale="92500" lnSpcReduction="10000"/>
          </a:bodyPr>
          <a:lstStyle/>
          <a:p>
            <a:pPr marL="457200" indent="-457200" algn="l">
              <a:buFont typeface="Arial" panose="020B0604020202020204" pitchFamily="34" charset="0"/>
              <a:buChar char="•"/>
            </a:pPr>
            <a:r>
              <a:rPr lang="en-GB" sz="4600" dirty="0" smtClean="0">
                <a:solidFill>
                  <a:srgbClr val="FFC000"/>
                </a:solidFill>
              </a:rPr>
              <a:t>Our experience with teachers to date:</a:t>
            </a:r>
          </a:p>
          <a:p>
            <a:pPr marL="914400" lvl="1" indent="-457200" algn="l">
              <a:buFont typeface="Wingdings" panose="05000000000000000000" pitchFamily="2" charset="2"/>
              <a:buChar char="ü"/>
            </a:pPr>
            <a:r>
              <a:rPr lang="en-GB" sz="3800" dirty="0" smtClean="0">
                <a:solidFill>
                  <a:srgbClr val="FFC000"/>
                </a:solidFill>
              </a:rPr>
              <a:t>Interested in joining Rotary but:</a:t>
            </a:r>
          </a:p>
          <a:p>
            <a:pPr marL="1371600" lvl="2" indent="-457200" algn="l">
              <a:buFont typeface="Wingdings" panose="05000000000000000000" pitchFamily="2" charset="2"/>
              <a:buChar char="Ø"/>
            </a:pPr>
            <a:r>
              <a:rPr lang="en-GB" sz="2800" dirty="0" smtClean="0">
                <a:solidFill>
                  <a:srgbClr val="FFC000"/>
                </a:solidFill>
              </a:rPr>
              <a:t>Limited meeting time and no formalities</a:t>
            </a:r>
          </a:p>
          <a:p>
            <a:pPr marL="1028700" lvl="1" indent="-571500" algn="l">
              <a:buFont typeface="Wingdings" panose="05000000000000000000" pitchFamily="2" charset="2"/>
              <a:buChar char="ü"/>
            </a:pPr>
            <a:r>
              <a:rPr lang="en-GB" sz="3300" dirty="0" smtClean="0">
                <a:solidFill>
                  <a:srgbClr val="FFC000"/>
                </a:solidFill>
              </a:rPr>
              <a:t>Teaching profession network</a:t>
            </a:r>
          </a:p>
          <a:p>
            <a:pPr marL="1028700" lvl="1" indent="-571500" algn="l">
              <a:buFont typeface="Wingdings" panose="05000000000000000000" pitchFamily="2" charset="2"/>
              <a:buChar char="ü"/>
            </a:pPr>
            <a:r>
              <a:rPr lang="en-GB" sz="3300" dirty="0">
                <a:solidFill>
                  <a:srgbClr val="FFC000"/>
                </a:solidFill>
              </a:rPr>
              <a:t>R</a:t>
            </a:r>
            <a:r>
              <a:rPr lang="en-GB" sz="3300" dirty="0" smtClean="0">
                <a:solidFill>
                  <a:srgbClr val="FFC000"/>
                </a:solidFill>
              </a:rPr>
              <a:t>ecognise that Rotary can help schools</a:t>
            </a:r>
            <a:endParaRPr lang="en-GB" sz="1900" dirty="0" smtClean="0">
              <a:solidFill>
                <a:srgbClr val="FFC000"/>
              </a:solidFill>
            </a:endParaRPr>
          </a:p>
          <a:p>
            <a:pPr marL="1371600" lvl="2" indent="-457200" algn="l">
              <a:buFont typeface="Wingdings" panose="05000000000000000000" pitchFamily="2" charset="2"/>
              <a:buChar char="Ø"/>
            </a:pPr>
            <a:endParaRPr lang="en-GB" dirty="0" smtClean="0">
              <a:solidFill>
                <a:srgbClr val="FFC000"/>
              </a:solidFill>
            </a:endParaRPr>
          </a:p>
          <a:p>
            <a:pPr marL="914400" lvl="1" indent="-457200" algn="l">
              <a:buFont typeface="Wingdings" panose="05000000000000000000" pitchFamily="2" charset="2"/>
              <a:buChar char="ü"/>
            </a:pPr>
            <a:endParaRPr lang="en-GB" sz="2800" dirty="0" smtClean="0">
              <a:solidFill>
                <a:srgbClr val="FFC000"/>
              </a:solidFill>
            </a:endParaRPr>
          </a:p>
          <a:p>
            <a:pPr marL="914400" lvl="1" indent="-457200" algn="l">
              <a:buFont typeface="Wingdings" panose="05000000000000000000" pitchFamily="2" charset="2"/>
              <a:buChar char="ü"/>
            </a:pPr>
            <a:endParaRPr lang="en-GB" sz="2800" dirty="0" smtClean="0">
              <a:solidFill>
                <a:srgbClr val="FFC000"/>
              </a:solidFill>
            </a:endParaRPr>
          </a:p>
          <a:p>
            <a:pPr marL="457200" indent="-457200" algn="l">
              <a:buFont typeface="Arial" panose="020B0604020202020204" pitchFamily="34" charset="0"/>
              <a:buChar char="•"/>
            </a:pPr>
            <a:endParaRPr lang="en-GB" sz="2800" dirty="0" smtClean="0">
              <a:solidFill>
                <a:srgbClr val="FFC000"/>
              </a:solidFill>
            </a:endParaRPr>
          </a:p>
          <a:p>
            <a:pPr algn="l"/>
            <a:r>
              <a:rPr lang="en-GB" sz="2800" dirty="0">
                <a:solidFill>
                  <a:srgbClr val="FFC000"/>
                </a:solidFill>
              </a:rPr>
              <a:t>	</a:t>
            </a:r>
            <a:endParaRPr lang="en-GB" sz="2800" dirty="0" smtClean="0">
              <a:solidFill>
                <a:srgbClr val="FFC000"/>
              </a:solidFill>
            </a:endParaRPr>
          </a:p>
          <a:p>
            <a:pPr algn="l"/>
            <a:endParaRPr lang="en-GB" dirty="0" smtClean="0"/>
          </a:p>
          <a:p>
            <a:pPr algn="l"/>
            <a:endParaRPr lang="en-GB" dirty="0"/>
          </a:p>
        </p:txBody>
      </p:sp>
    </p:spTree>
    <p:extLst>
      <p:ext uri="{BB962C8B-B14F-4D97-AF65-F5344CB8AC3E}">
        <p14:creationId xmlns:p14="http://schemas.microsoft.com/office/powerpoint/2010/main" val="14875383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260648"/>
            <a:ext cx="8784976" cy="1800200"/>
          </a:xfrm>
        </p:spPr>
        <p:txBody>
          <a:bodyPr>
            <a:normAutofit fontScale="90000"/>
          </a:bodyPr>
          <a:lstStyle/>
          <a:p>
            <a:pPr algn="ctr"/>
            <a:r>
              <a:rPr lang="en-GB" dirty="0" smtClean="0">
                <a:solidFill>
                  <a:srgbClr val="FFC000"/>
                </a:solidFill>
              </a:rPr>
              <a:t/>
            </a:r>
            <a:br>
              <a:rPr lang="en-GB" dirty="0" smtClean="0">
                <a:solidFill>
                  <a:srgbClr val="FFC000"/>
                </a:solidFill>
              </a:rPr>
            </a:br>
            <a:r>
              <a:rPr lang="en-GB" dirty="0" smtClean="0">
                <a:solidFill>
                  <a:srgbClr val="FFC000"/>
                </a:solidFill>
              </a:rPr>
              <a:t>Recruiting Teachers </a:t>
            </a:r>
            <a:r>
              <a:rPr lang="en-GB" dirty="0"/>
              <a:t/>
            </a:r>
            <a:br>
              <a:rPr lang="en-GB" dirty="0"/>
            </a:br>
            <a:endParaRPr lang="en-GB" dirty="0"/>
          </a:p>
        </p:txBody>
      </p:sp>
      <p:sp>
        <p:nvSpPr>
          <p:cNvPr id="3" name="Subtitle 2"/>
          <p:cNvSpPr>
            <a:spLocks noGrp="1"/>
          </p:cNvSpPr>
          <p:nvPr>
            <p:ph type="subTitle" idx="1"/>
          </p:nvPr>
        </p:nvSpPr>
        <p:spPr>
          <a:xfrm>
            <a:off x="0" y="2132856"/>
            <a:ext cx="9144000" cy="4536504"/>
          </a:xfrm>
        </p:spPr>
        <p:txBody>
          <a:bodyPr>
            <a:normAutofit lnSpcReduction="10000"/>
          </a:bodyPr>
          <a:lstStyle/>
          <a:p>
            <a:pPr marL="342900" lvl="0" indent="-342900" algn="l">
              <a:spcAft>
                <a:spcPts val="0"/>
              </a:spcAft>
              <a:buSzTx/>
              <a:buFont typeface="Arial" pitchFamily="34" charset="0"/>
              <a:buChar char="•"/>
            </a:pPr>
            <a:r>
              <a:rPr lang="en-GB" sz="3200" dirty="0" smtClean="0">
                <a:solidFill>
                  <a:srgbClr val="FFC000"/>
                </a:solidFill>
                <a:effectLst/>
                <a:latin typeface="Rockwell" panose="02060603020205020403" pitchFamily="18" charset="0"/>
              </a:rPr>
              <a:t>Form a </a:t>
            </a:r>
            <a:r>
              <a:rPr lang="en-GB" sz="3200" dirty="0">
                <a:solidFill>
                  <a:srgbClr val="FFC000"/>
                </a:solidFill>
                <a:effectLst/>
                <a:latin typeface="Rockwell" panose="02060603020205020403" pitchFamily="18" charset="0"/>
              </a:rPr>
              <a:t>Satellite Group </a:t>
            </a:r>
            <a:r>
              <a:rPr lang="en-GB" sz="3200" dirty="0" smtClean="0">
                <a:solidFill>
                  <a:srgbClr val="FFC000"/>
                </a:solidFill>
                <a:effectLst/>
                <a:latin typeface="Rockwell" panose="02060603020205020403" pitchFamily="18" charset="0"/>
              </a:rPr>
              <a:t>with a nucleus of teachers</a:t>
            </a:r>
            <a:endParaRPr lang="en-GB" sz="3200" dirty="0">
              <a:solidFill>
                <a:srgbClr val="FFC000"/>
              </a:solidFill>
              <a:effectLst/>
              <a:latin typeface="Rockwell" panose="02060603020205020403" pitchFamily="18" charset="0"/>
            </a:endParaRPr>
          </a:p>
          <a:p>
            <a:pPr marL="742950" lvl="1" indent="-285750" algn="l">
              <a:spcAft>
                <a:spcPts val="0"/>
              </a:spcAft>
              <a:buSzTx/>
              <a:buFont typeface="Arial" pitchFamily="34" charset="0"/>
              <a:buChar char="–"/>
            </a:pPr>
            <a:r>
              <a:rPr lang="en-GB" sz="2800" dirty="0" smtClean="0">
                <a:solidFill>
                  <a:srgbClr val="FFC000"/>
                </a:solidFill>
                <a:effectLst/>
                <a:latin typeface="Rockwell" panose="02060603020205020403" pitchFamily="18" charset="0"/>
              </a:rPr>
              <a:t>membership </a:t>
            </a:r>
            <a:r>
              <a:rPr lang="en-GB" sz="2800" dirty="0">
                <a:solidFill>
                  <a:srgbClr val="FFC000"/>
                </a:solidFill>
                <a:effectLst/>
                <a:latin typeface="Rockwell" panose="02060603020205020403" pitchFamily="18" charset="0"/>
              </a:rPr>
              <a:t>of an existing club</a:t>
            </a:r>
          </a:p>
          <a:p>
            <a:pPr marL="742950" lvl="1" indent="-285750" algn="l">
              <a:spcAft>
                <a:spcPts val="0"/>
              </a:spcAft>
              <a:buSzTx/>
              <a:buFont typeface="Arial" pitchFamily="34" charset="0"/>
              <a:buChar char="–"/>
            </a:pPr>
            <a:r>
              <a:rPr lang="en-GB" sz="2800" dirty="0" smtClean="0">
                <a:solidFill>
                  <a:srgbClr val="FFC000"/>
                </a:solidFill>
                <a:effectLst/>
                <a:latin typeface="Rockwell" panose="02060603020205020403" pitchFamily="18" charset="0"/>
              </a:rPr>
              <a:t>focus </a:t>
            </a:r>
            <a:r>
              <a:rPr lang="en-GB" sz="2800" dirty="0">
                <a:solidFill>
                  <a:srgbClr val="FFC000"/>
                </a:solidFill>
                <a:effectLst/>
                <a:latin typeface="Rockwell" panose="02060603020205020403" pitchFamily="18" charset="0"/>
              </a:rPr>
              <a:t>on projects/actions/tasks</a:t>
            </a:r>
          </a:p>
          <a:p>
            <a:pPr marL="742950" lvl="1" indent="-285750" algn="l">
              <a:spcAft>
                <a:spcPts val="0"/>
              </a:spcAft>
              <a:buSzTx/>
              <a:buFont typeface="Arial" pitchFamily="34" charset="0"/>
              <a:buChar char="–"/>
            </a:pPr>
            <a:r>
              <a:rPr lang="en-GB" sz="2800" dirty="0" smtClean="0">
                <a:solidFill>
                  <a:srgbClr val="FFC000"/>
                </a:solidFill>
                <a:effectLst/>
                <a:latin typeface="Rockwell" panose="02060603020205020403" pitchFamily="18" charset="0"/>
              </a:rPr>
              <a:t>communicating </a:t>
            </a:r>
            <a:r>
              <a:rPr lang="en-GB" sz="2800" dirty="0">
                <a:solidFill>
                  <a:srgbClr val="FFC000"/>
                </a:solidFill>
                <a:effectLst/>
                <a:latin typeface="Rockwell" panose="02060603020205020403" pitchFamily="18" charset="0"/>
              </a:rPr>
              <a:t>by </a:t>
            </a:r>
            <a:r>
              <a:rPr lang="en-GB" sz="2800" dirty="0" smtClean="0">
                <a:solidFill>
                  <a:srgbClr val="FFC000"/>
                </a:solidFill>
                <a:effectLst/>
                <a:latin typeface="Rockwell" panose="02060603020205020403" pitchFamily="18" charset="0"/>
              </a:rPr>
              <a:t>a chosen means such as social media</a:t>
            </a:r>
            <a:endParaRPr lang="en-GB" sz="2800" dirty="0">
              <a:solidFill>
                <a:srgbClr val="FFC000"/>
              </a:solidFill>
              <a:effectLst/>
              <a:latin typeface="Rockwell" panose="02060603020205020403" pitchFamily="18" charset="0"/>
            </a:endParaRPr>
          </a:p>
          <a:p>
            <a:pPr marL="742950" lvl="1" indent="-285750" algn="l">
              <a:spcAft>
                <a:spcPts val="0"/>
              </a:spcAft>
              <a:buSzTx/>
              <a:buFont typeface="Arial" pitchFamily="34" charset="0"/>
              <a:buChar char="–"/>
            </a:pPr>
            <a:r>
              <a:rPr lang="en-GB" sz="2800" dirty="0">
                <a:solidFill>
                  <a:srgbClr val="FFC000"/>
                </a:solidFill>
                <a:effectLst/>
                <a:latin typeface="Rockwell" panose="02060603020205020403" pitchFamily="18" charset="0"/>
              </a:rPr>
              <a:t>support available from existing club members</a:t>
            </a:r>
          </a:p>
          <a:p>
            <a:pPr marL="342900" indent="-342900" algn="l">
              <a:spcAft>
                <a:spcPts val="0"/>
              </a:spcAft>
              <a:buSzTx/>
              <a:buFont typeface="Arial" pitchFamily="34" charset="0"/>
              <a:buChar char="•"/>
            </a:pPr>
            <a:r>
              <a:rPr lang="en-GB" sz="3200" dirty="0">
                <a:solidFill>
                  <a:srgbClr val="FFC000"/>
                </a:solidFill>
                <a:effectLst/>
                <a:latin typeface="Rockwell" panose="02060603020205020403" pitchFamily="18" charset="0"/>
              </a:rPr>
              <a:t>Associate membership</a:t>
            </a:r>
          </a:p>
          <a:p>
            <a:pPr marL="342900" indent="-342900" algn="l">
              <a:spcAft>
                <a:spcPts val="0"/>
              </a:spcAft>
              <a:buSzTx/>
              <a:buFont typeface="Arial" pitchFamily="34" charset="0"/>
              <a:buChar char="•"/>
            </a:pPr>
            <a:r>
              <a:rPr lang="en-GB" sz="3200" dirty="0">
                <a:solidFill>
                  <a:srgbClr val="FFC000"/>
                </a:solidFill>
                <a:effectLst/>
                <a:latin typeface="Rockwell" panose="02060603020205020403" pitchFamily="18" charset="0"/>
              </a:rPr>
              <a:t>E-clubs</a:t>
            </a:r>
          </a:p>
          <a:p>
            <a:pPr algn="l"/>
            <a:endParaRPr lang="en-GB" dirty="0" smtClean="0"/>
          </a:p>
          <a:p>
            <a:pPr algn="l"/>
            <a:endParaRPr lang="en-GB" dirty="0"/>
          </a:p>
        </p:txBody>
      </p:sp>
    </p:spTree>
    <p:extLst>
      <p:ext uri="{BB962C8B-B14F-4D97-AF65-F5344CB8AC3E}">
        <p14:creationId xmlns:p14="http://schemas.microsoft.com/office/powerpoint/2010/main" val="20735954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Kilter">
  <a:themeElements>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Kilter">
      <a:maj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ilter">
      <a:fillStyleLst>
        <a:solidFill>
          <a:schemeClr val="phClr"/>
        </a:solidFill>
        <a:gradFill rotWithShape="1">
          <a:gsLst>
            <a:gs pos="0">
              <a:schemeClr val="phClr">
                <a:tint val="14000"/>
                <a:satMod val="180000"/>
                <a:lumMod val="100000"/>
              </a:schemeClr>
            </a:gs>
            <a:gs pos="42000">
              <a:schemeClr val="phClr">
                <a:tint val="40000"/>
                <a:satMod val="160000"/>
                <a:lumMod val="94000"/>
              </a:schemeClr>
            </a:gs>
            <a:gs pos="100000">
              <a:schemeClr val="phClr">
                <a:tint val="94000"/>
                <a:satMod val="140000"/>
              </a:schemeClr>
            </a:gs>
          </a:gsLst>
          <a:lin ang="5160000" scaled="1"/>
        </a:gradFill>
        <a:gradFill rotWithShape="1">
          <a:gsLst>
            <a:gs pos="38000">
              <a:schemeClr val="phClr">
                <a:satMod val="120000"/>
              </a:schemeClr>
            </a:gs>
            <a:gs pos="100000">
              <a:schemeClr val="phClr">
                <a:shade val="60000"/>
                <a:satMod val="180000"/>
                <a:lumMod val="70000"/>
              </a:schemeClr>
            </a:gs>
          </a:gsLst>
          <a:lin ang="4680000" scaled="0"/>
        </a:gradFill>
      </a:fillStyleLst>
      <a:lnStyleLst>
        <a:ln w="12700" cap="flat" cmpd="sng" algn="ctr">
          <a:solidFill>
            <a:schemeClr val="phClr">
              <a:shade val="50000"/>
            </a:schemeClr>
          </a:solidFill>
          <a:prstDash val="solid"/>
        </a:ln>
        <a:ln w="25400" cap="flat" cmpd="sng" algn="ctr">
          <a:solidFill>
            <a:schemeClr val="phClr">
              <a:shade val="75000"/>
              <a:lumMod val="90000"/>
            </a:schemeClr>
          </a:solidFill>
          <a:prstDash val="solid"/>
        </a:ln>
        <a:ln w="38100" cap="flat" cmpd="sng" algn="ctr">
          <a:solidFill>
            <a:schemeClr val="phClr"/>
          </a:solidFill>
          <a:prstDash val="solid"/>
        </a:ln>
      </a:lnStyleLst>
      <a:effectStyleLst>
        <a:effectStyle>
          <a:effectLst>
            <a:outerShdw blurRad="63500" dist="12700" dir="5400000" sx="102000" sy="102000" rotWithShape="0">
              <a:srgbClr val="000000">
                <a:alpha val="20000"/>
              </a:srgbClr>
            </a:outerShdw>
          </a:effectLst>
        </a:effectStyle>
        <a:effectStyle>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a:effectStyle>
        <a:effectStyle>
          <a:effectLst>
            <a:outerShdw blurRad="107950" dist="12700" dir="5040000" rotWithShape="0">
              <a:srgbClr val="000000">
                <a:alpha val="54000"/>
              </a:srgbClr>
            </a:outerShdw>
          </a:effectLst>
          <a:scene3d>
            <a:camera prst="orthographicFront">
              <a:rot lat="0" lon="0" rev="0"/>
            </a:camera>
            <a:lightRig rig="threePt" dir="tl">
              <a:rot lat="0" lon="0" rev="19800000"/>
            </a:lightRig>
          </a:scene3d>
          <a:sp3d prstMaterial="plastic">
            <a:bevelT h="63500" prst="softRound"/>
          </a:sp3d>
        </a:effectStyle>
      </a:effectStyleLst>
      <a:bgFillStyleLst>
        <a:solidFill>
          <a:schemeClr val="phClr"/>
        </a:solidFill>
        <a:gradFill rotWithShape="1">
          <a:gsLst>
            <a:gs pos="0">
              <a:schemeClr val="phClr">
                <a:tint val="95000"/>
                <a:satMod val="140000"/>
                <a:lumMod val="120000"/>
              </a:schemeClr>
            </a:gs>
            <a:gs pos="100000">
              <a:schemeClr val="phClr">
                <a:tint val="95000"/>
                <a:shade val="70000"/>
                <a:satMod val="180000"/>
                <a:lumMod val="82000"/>
              </a:schemeClr>
            </a:gs>
          </a:gsLst>
          <a:path path="circle">
            <a:fillToRect l="25000" t="25000" r="25000" b="25000"/>
          </a:path>
        </a:gradFill>
        <a:gradFill rotWithShape="1">
          <a:gsLst>
            <a:gs pos="0">
              <a:schemeClr val="phClr">
                <a:tint val="94000"/>
                <a:satMod val="140000"/>
                <a:lumMod val="120000"/>
              </a:schemeClr>
            </a:gs>
            <a:gs pos="100000">
              <a:schemeClr val="phClr">
                <a:tint val="97000"/>
                <a:shade val="70000"/>
                <a:satMod val="190000"/>
                <a:lumMod val="72000"/>
              </a:schemeClr>
            </a:gs>
          </a:gsLst>
          <a:path path="circle">
            <a:fillToRect l="50000" t="50000" r="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TM01859865[[fn=Kilter]]</Template>
  <TotalTime>1833</TotalTime>
  <Words>1513</Words>
  <Application>Microsoft Office PowerPoint</Application>
  <PresentationFormat>On-screen Show (4:3)</PresentationFormat>
  <Paragraphs>158</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Kilter</vt:lpstr>
      <vt:lpstr>Rotary Business  Partnership</vt:lpstr>
      <vt:lpstr> A New Initiative </vt:lpstr>
      <vt:lpstr> Background </vt:lpstr>
      <vt:lpstr> A Simple Solution </vt:lpstr>
      <vt:lpstr> Ticks so many boxes with schools </vt:lpstr>
      <vt:lpstr> Easy BP Project </vt:lpstr>
      <vt:lpstr> Teachers Ambitions </vt:lpstr>
      <vt:lpstr> Teachers and Rotary </vt:lpstr>
      <vt:lpstr> Recruiting Teachers  </vt:lpstr>
      <vt:lpstr> Membership Benefits </vt:lpstr>
      <vt:lpstr>It’s a win-win opportunity  </vt:lpstr>
      <vt:lpstr>The Membership Premium </vt:lpstr>
      <vt:lpstr>Joined up Rotary </vt:lpstr>
      <vt:lpstr>Next Steps </vt:lpstr>
      <vt:lpstr>Lean on the District Team </vt:lpstr>
      <vt:lpstr>Facebook Page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Rotary Business Partnership</dc:title>
  <dc:creator>Hewlett-Packard Company</dc:creator>
  <cp:lastModifiedBy>Hewlett-Packard Company</cp:lastModifiedBy>
  <cp:revision>95</cp:revision>
  <dcterms:created xsi:type="dcterms:W3CDTF">2015-09-14T09:31:19Z</dcterms:created>
  <dcterms:modified xsi:type="dcterms:W3CDTF">2016-04-22T10:54:33Z</dcterms:modified>
</cp:coreProperties>
</file>